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258" r:id="rId3"/>
    <p:sldId id="257" r:id="rId4"/>
    <p:sldId id="260" r:id="rId5"/>
    <p:sldId id="259" r:id="rId6"/>
    <p:sldId id="264" r:id="rId7"/>
    <p:sldId id="262" r:id="rId8"/>
    <p:sldId id="267" r:id="rId9"/>
    <p:sldId id="285" r:id="rId10"/>
    <p:sldId id="286" r:id="rId11"/>
    <p:sldId id="263" r:id="rId12"/>
    <p:sldId id="275" r:id="rId13"/>
    <p:sldId id="276" r:id="rId14"/>
    <p:sldId id="293" r:id="rId15"/>
    <p:sldId id="274" r:id="rId16"/>
    <p:sldId id="296" r:id="rId17"/>
    <p:sldId id="297" r:id="rId18"/>
    <p:sldId id="308" r:id="rId19"/>
    <p:sldId id="309" r:id="rId20"/>
    <p:sldId id="298" r:id="rId21"/>
    <p:sldId id="310" r:id="rId22"/>
    <p:sldId id="314" r:id="rId23"/>
    <p:sldId id="311" r:id="rId24"/>
    <p:sldId id="312" r:id="rId25"/>
    <p:sldId id="313" r:id="rId26"/>
    <p:sldId id="315" r:id="rId27"/>
    <p:sldId id="317" r:id="rId28"/>
    <p:sldId id="316" r:id="rId29"/>
    <p:sldId id="319" r:id="rId30"/>
    <p:sldId id="320" r:id="rId31"/>
    <p:sldId id="321" r:id="rId32"/>
    <p:sldId id="322" r:id="rId33"/>
    <p:sldId id="324" r:id="rId34"/>
    <p:sldId id="325" r:id="rId35"/>
    <p:sldId id="326" r:id="rId36"/>
    <p:sldId id="327" r:id="rId37"/>
    <p:sldId id="328" r:id="rId38"/>
    <p:sldId id="329" r:id="rId39"/>
    <p:sldId id="330" r:id="rId40"/>
    <p:sldId id="323" r:id="rId41"/>
    <p:sldId id="332" r:id="rId42"/>
    <p:sldId id="333" r:id="rId43"/>
    <p:sldId id="334" r:id="rId44"/>
    <p:sldId id="335" r:id="rId45"/>
    <p:sldId id="336" r:id="rId46"/>
    <p:sldId id="339" r:id="rId47"/>
    <p:sldId id="340" r:id="rId48"/>
    <p:sldId id="341" r:id="rId49"/>
    <p:sldId id="342" r:id="rId50"/>
    <p:sldId id="343" r:id="rId51"/>
    <p:sldId id="344" r:id="rId52"/>
    <p:sldId id="345" r:id="rId53"/>
    <p:sldId id="273" r:id="rId54"/>
  </p:sldIdLst>
  <p:sldSz cx="12192000" cy="6858000"/>
  <p:notesSz cx="6858000" cy="9144000"/>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3856">
          <p15:clr>
            <a:srgbClr val="A4A3A4"/>
          </p15:clr>
        </p15:guide>
        <p15:guide id="4" pos="342">
          <p15:clr>
            <a:srgbClr val="A4A3A4"/>
          </p15:clr>
        </p15:guide>
        <p15:guide id="5" pos="7401" userDrawn="1">
          <p15:clr>
            <a:srgbClr val="A4A3A4"/>
          </p15:clr>
        </p15:guide>
        <p15:guide id="6" orient="horz" pos="5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AEEA"/>
    <a:srgbClr val="797979"/>
    <a:srgbClr val="2AF598"/>
    <a:srgbClr val="0E2438"/>
    <a:srgbClr val="1FDDD8"/>
    <a:srgbClr val="F2F3F7"/>
    <a:srgbClr val="FBFBFB"/>
    <a:srgbClr val="22E5CF"/>
    <a:srgbClr val="C9CFDD"/>
    <a:srgbClr val="29F3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414" autoAdjust="0"/>
    <p:restoredTop sz="94660"/>
  </p:normalViewPr>
  <p:slideViewPr>
    <p:cSldViewPr snapToGrid="0" showGuides="1">
      <p:cViewPr>
        <p:scale>
          <a:sx n="100" d="100"/>
          <a:sy n="100" d="100"/>
        </p:scale>
        <p:origin x="564" y="390"/>
      </p:cViewPr>
      <p:guideLst>
        <p:guide orient="horz" pos="2160"/>
        <p:guide pos="3840"/>
        <p:guide orient="horz" pos="3856"/>
        <p:guide pos="342"/>
        <p:guide pos="7401"/>
        <p:guide orient="horz" pos="572"/>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65286B-372C-4B08-A379-ED4791C31BAE}" type="datetimeFigureOut">
              <a:rPr lang="zh-CN" altLang="en-US" smtClean="0"/>
              <a:t>2022/7/18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4452C-976B-4C1C-A6F6-D8312DB6A3E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16</a:t>
            </a:fld>
            <a:endParaRPr lang="zh-CN" altLang="en-US"/>
          </a:p>
        </p:txBody>
      </p:sp>
    </p:spTree>
    <p:extLst>
      <p:ext uri="{BB962C8B-B14F-4D97-AF65-F5344CB8AC3E}">
        <p14:creationId xmlns:p14="http://schemas.microsoft.com/office/powerpoint/2010/main" val="67792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17</a:t>
            </a:fld>
            <a:endParaRPr lang="zh-CN" altLang="en-US"/>
          </a:p>
        </p:txBody>
      </p:sp>
    </p:spTree>
    <p:extLst>
      <p:ext uri="{BB962C8B-B14F-4D97-AF65-F5344CB8AC3E}">
        <p14:creationId xmlns:p14="http://schemas.microsoft.com/office/powerpoint/2010/main" val="2720871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18</a:t>
            </a:fld>
            <a:endParaRPr lang="zh-CN" altLang="en-US"/>
          </a:p>
        </p:txBody>
      </p:sp>
    </p:spTree>
    <p:extLst>
      <p:ext uri="{BB962C8B-B14F-4D97-AF65-F5344CB8AC3E}">
        <p14:creationId xmlns:p14="http://schemas.microsoft.com/office/powerpoint/2010/main" val="1876385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19</a:t>
            </a:fld>
            <a:endParaRPr lang="zh-CN" altLang="en-US"/>
          </a:p>
        </p:txBody>
      </p:sp>
    </p:spTree>
    <p:extLst>
      <p:ext uri="{BB962C8B-B14F-4D97-AF65-F5344CB8AC3E}">
        <p14:creationId xmlns:p14="http://schemas.microsoft.com/office/powerpoint/2010/main" val="2886771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20</a:t>
            </a:fld>
            <a:endParaRPr lang="zh-CN" altLang="en-US"/>
          </a:p>
        </p:txBody>
      </p:sp>
    </p:spTree>
    <p:extLst>
      <p:ext uri="{BB962C8B-B14F-4D97-AF65-F5344CB8AC3E}">
        <p14:creationId xmlns:p14="http://schemas.microsoft.com/office/powerpoint/2010/main" val="1743379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21</a:t>
            </a:fld>
            <a:endParaRPr lang="zh-CN" altLang="en-US"/>
          </a:p>
        </p:txBody>
      </p:sp>
    </p:spTree>
    <p:extLst>
      <p:ext uri="{BB962C8B-B14F-4D97-AF65-F5344CB8AC3E}">
        <p14:creationId xmlns:p14="http://schemas.microsoft.com/office/powerpoint/2010/main" val="2109663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22</a:t>
            </a:fld>
            <a:endParaRPr lang="zh-CN" altLang="en-US"/>
          </a:p>
        </p:txBody>
      </p:sp>
    </p:spTree>
    <p:extLst>
      <p:ext uri="{BB962C8B-B14F-4D97-AF65-F5344CB8AC3E}">
        <p14:creationId xmlns:p14="http://schemas.microsoft.com/office/powerpoint/2010/main" val="2983120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23</a:t>
            </a:fld>
            <a:endParaRPr lang="zh-CN" altLang="en-US"/>
          </a:p>
        </p:txBody>
      </p:sp>
    </p:spTree>
    <p:extLst>
      <p:ext uri="{BB962C8B-B14F-4D97-AF65-F5344CB8AC3E}">
        <p14:creationId xmlns:p14="http://schemas.microsoft.com/office/powerpoint/2010/main" val="3855847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24</a:t>
            </a:fld>
            <a:endParaRPr lang="zh-CN" altLang="en-US"/>
          </a:p>
        </p:txBody>
      </p:sp>
    </p:spTree>
    <p:extLst>
      <p:ext uri="{BB962C8B-B14F-4D97-AF65-F5344CB8AC3E}">
        <p14:creationId xmlns:p14="http://schemas.microsoft.com/office/powerpoint/2010/main" val="551752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25</a:t>
            </a:fld>
            <a:endParaRPr lang="zh-CN" altLang="en-US"/>
          </a:p>
        </p:txBody>
      </p:sp>
    </p:spTree>
    <p:extLst>
      <p:ext uri="{BB962C8B-B14F-4D97-AF65-F5344CB8AC3E}">
        <p14:creationId xmlns:p14="http://schemas.microsoft.com/office/powerpoint/2010/main" val="2856028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26</a:t>
            </a:fld>
            <a:endParaRPr lang="zh-CN" altLang="en-US"/>
          </a:p>
        </p:txBody>
      </p:sp>
    </p:spTree>
    <p:extLst>
      <p:ext uri="{BB962C8B-B14F-4D97-AF65-F5344CB8AC3E}">
        <p14:creationId xmlns:p14="http://schemas.microsoft.com/office/powerpoint/2010/main" val="1785108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27</a:t>
            </a:fld>
            <a:endParaRPr lang="zh-CN" altLang="en-US"/>
          </a:p>
        </p:txBody>
      </p:sp>
    </p:spTree>
    <p:extLst>
      <p:ext uri="{BB962C8B-B14F-4D97-AF65-F5344CB8AC3E}">
        <p14:creationId xmlns:p14="http://schemas.microsoft.com/office/powerpoint/2010/main" val="1326358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28</a:t>
            </a:fld>
            <a:endParaRPr lang="zh-CN" altLang="en-US"/>
          </a:p>
        </p:txBody>
      </p:sp>
    </p:spTree>
    <p:extLst>
      <p:ext uri="{BB962C8B-B14F-4D97-AF65-F5344CB8AC3E}">
        <p14:creationId xmlns:p14="http://schemas.microsoft.com/office/powerpoint/2010/main" val="902383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29</a:t>
            </a:fld>
            <a:endParaRPr lang="zh-CN" altLang="en-US"/>
          </a:p>
        </p:txBody>
      </p:sp>
    </p:spTree>
    <p:extLst>
      <p:ext uri="{BB962C8B-B14F-4D97-AF65-F5344CB8AC3E}">
        <p14:creationId xmlns:p14="http://schemas.microsoft.com/office/powerpoint/2010/main" val="3554651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30</a:t>
            </a:fld>
            <a:endParaRPr lang="zh-CN" altLang="en-US"/>
          </a:p>
        </p:txBody>
      </p:sp>
    </p:spTree>
    <p:extLst>
      <p:ext uri="{BB962C8B-B14F-4D97-AF65-F5344CB8AC3E}">
        <p14:creationId xmlns:p14="http://schemas.microsoft.com/office/powerpoint/2010/main" val="2391687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31</a:t>
            </a:fld>
            <a:endParaRPr lang="zh-CN" altLang="en-US"/>
          </a:p>
        </p:txBody>
      </p:sp>
    </p:spTree>
    <p:extLst>
      <p:ext uri="{BB962C8B-B14F-4D97-AF65-F5344CB8AC3E}">
        <p14:creationId xmlns:p14="http://schemas.microsoft.com/office/powerpoint/2010/main" val="725512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32</a:t>
            </a:fld>
            <a:endParaRPr lang="zh-CN" altLang="en-US"/>
          </a:p>
        </p:txBody>
      </p:sp>
    </p:spTree>
    <p:extLst>
      <p:ext uri="{BB962C8B-B14F-4D97-AF65-F5344CB8AC3E}">
        <p14:creationId xmlns:p14="http://schemas.microsoft.com/office/powerpoint/2010/main" val="3745752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33</a:t>
            </a:fld>
            <a:endParaRPr lang="zh-CN" altLang="en-US"/>
          </a:p>
        </p:txBody>
      </p:sp>
    </p:spTree>
    <p:extLst>
      <p:ext uri="{BB962C8B-B14F-4D97-AF65-F5344CB8AC3E}">
        <p14:creationId xmlns:p14="http://schemas.microsoft.com/office/powerpoint/2010/main" val="31045247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34</a:t>
            </a:fld>
            <a:endParaRPr lang="zh-CN" altLang="en-US"/>
          </a:p>
        </p:txBody>
      </p:sp>
    </p:spTree>
    <p:extLst>
      <p:ext uri="{BB962C8B-B14F-4D97-AF65-F5344CB8AC3E}">
        <p14:creationId xmlns:p14="http://schemas.microsoft.com/office/powerpoint/2010/main" val="2284432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35</a:t>
            </a:fld>
            <a:endParaRPr lang="zh-CN" altLang="en-US"/>
          </a:p>
        </p:txBody>
      </p:sp>
    </p:spTree>
    <p:extLst>
      <p:ext uri="{BB962C8B-B14F-4D97-AF65-F5344CB8AC3E}">
        <p14:creationId xmlns:p14="http://schemas.microsoft.com/office/powerpoint/2010/main" val="2261230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36</a:t>
            </a:fld>
            <a:endParaRPr lang="zh-CN" altLang="en-US"/>
          </a:p>
        </p:txBody>
      </p:sp>
    </p:spTree>
    <p:extLst>
      <p:ext uri="{BB962C8B-B14F-4D97-AF65-F5344CB8AC3E}">
        <p14:creationId xmlns:p14="http://schemas.microsoft.com/office/powerpoint/2010/main" val="3759732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37</a:t>
            </a:fld>
            <a:endParaRPr lang="zh-CN" altLang="en-US"/>
          </a:p>
        </p:txBody>
      </p:sp>
    </p:spTree>
    <p:extLst>
      <p:ext uri="{BB962C8B-B14F-4D97-AF65-F5344CB8AC3E}">
        <p14:creationId xmlns:p14="http://schemas.microsoft.com/office/powerpoint/2010/main" val="33630019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38</a:t>
            </a:fld>
            <a:endParaRPr lang="zh-CN" altLang="en-US"/>
          </a:p>
        </p:txBody>
      </p:sp>
    </p:spTree>
    <p:extLst>
      <p:ext uri="{BB962C8B-B14F-4D97-AF65-F5344CB8AC3E}">
        <p14:creationId xmlns:p14="http://schemas.microsoft.com/office/powerpoint/2010/main" val="33446651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39</a:t>
            </a:fld>
            <a:endParaRPr lang="zh-CN" altLang="en-US"/>
          </a:p>
        </p:txBody>
      </p:sp>
    </p:spTree>
    <p:extLst>
      <p:ext uri="{BB962C8B-B14F-4D97-AF65-F5344CB8AC3E}">
        <p14:creationId xmlns:p14="http://schemas.microsoft.com/office/powerpoint/2010/main" val="20720218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40</a:t>
            </a:fld>
            <a:endParaRPr lang="zh-CN" altLang="en-US"/>
          </a:p>
        </p:txBody>
      </p:sp>
    </p:spTree>
    <p:extLst>
      <p:ext uri="{BB962C8B-B14F-4D97-AF65-F5344CB8AC3E}">
        <p14:creationId xmlns:p14="http://schemas.microsoft.com/office/powerpoint/2010/main" val="1940156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41</a:t>
            </a:fld>
            <a:endParaRPr lang="zh-CN" altLang="en-US"/>
          </a:p>
        </p:txBody>
      </p:sp>
    </p:spTree>
    <p:extLst>
      <p:ext uri="{BB962C8B-B14F-4D97-AF65-F5344CB8AC3E}">
        <p14:creationId xmlns:p14="http://schemas.microsoft.com/office/powerpoint/2010/main" val="1075473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42</a:t>
            </a:fld>
            <a:endParaRPr lang="zh-CN" altLang="en-US"/>
          </a:p>
        </p:txBody>
      </p:sp>
    </p:spTree>
    <p:extLst>
      <p:ext uri="{BB962C8B-B14F-4D97-AF65-F5344CB8AC3E}">
        <p14:creationId xmlns:p14="http://schemas.microsoft.com/office/powerpoint/2010/main" val="1791021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43</a:t>
            </a:fld>
            <a:endParaRPr lang="zh-CN" altLang="en-US"/>
          </a:p>
        </p:txBody>
      </p:sp>
    </p:spTree>
    <p:extLst>
      <p:ext uri="{BB962C8B-B14F-4D97-AF65-F5344CB8AC3E}">
        <p14:creationId xmlns:p14="http://schemas.microsoft.com/office/powerpoint/2010/main" val="28394731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44</a:t>
            </a:fld>
            <a:endParaRPr lang="zh-CN" altLang="en-US"/>
          </a:p>
        </p:txBody>
      </p:sp>
    </p:spTree>
    <p:extLst>
      <p:ext uri="{BB962C8B-B14F-4D97-AF65-F5344CB8AC3E}">
        <p14:creationId xmlns:p14="http://schemas.microsoft.com/office/powerpoint/2010/main" val="752815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45</a:t>
            </a:fld>
            <a:endParaRPr lang="zh-CN" altLang="en-US"/>
          </a:p>
        </p:txBody>
      </p:sp>
    </p:spTree>
    <p:extLst>
      <p:ext uri="{BB962C8B-B14F-4D97-AF65-F5344CB8AC3E}">
        <p14:creationId xmlns:p14="http://schemas.microsoft.com/office/powerpoint/2010/main" val="39508384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46</a:t>
            </a:fld>
            <a:endParaRPr lang="zh-CN" altLang="en-US"/>
          </a:p>
        </p:txBody>
      </p:sp>
    </p:spTree>
    <p:extLst>
      <p:ext uri="{BB962C8B-B14F-4D97-AF65-F5344CB8AC3E}">
        <p14:creationId xmlns:p14="http://schemas.microsoft.com/office/powerpoint/2010/main" val="31705071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47</a:t>
            </a:fld>
            <a:endParaRPr lang="zh-CN" altLang="en-US"/>
          </a:p>
        </p:txBody>
      </p:sp>
    </p:spTree>
    <p:extLst>
      <p:ext uri="{BB962C8B-B14F-4D97-AF65-F5344CB8AC3E}">
        <p14:creationId xmlns:p14="http://schemas.microsoft.com/office/powerpoint/2010/main" val="16478812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48</a:t>
            </a:fld>
            <a:endParaRPr lang="zh-CN" altLang="en-US"/>
          </a:p>
        </p:txBody>
      </p:sp>
    </p:spTree>
    <p:extLst>
      <p:ext uri="{BB962C8B-B14F-4D97-AF65-F5344CB8AC3E}">
        <p14:creationId xmlns:p14="http://schemas.microsoft.com/office/powerpoint/2010/main" val="42503907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49</a:t>
            </a:fld>
            <a:endParaRPr lang="zh-CN" altLang="en-US"/>
          </a:p>
        </p:txBody>
      </p:sp>
    </p:spTree>
    <p:extLst>
      <p:ext uri="{BB962C8B-B14F-4D97-AF65-F5344CB8AC3E}">
        <p14:creationId xmlns:p14="http://schemas.microsoft.com/office/powerpoint/2010/main" val="7055453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50</a:t>
            </a:fld>
            <a:endParaRPr lang="zh-CN" altLang="en-US"/>
          </a:p>
        </p:txBody>
      </p:sp>
    </p:spTree>
    <p:extLst>
      <p:ext uri="{BB962C8B-B14F-4D97-AF65-F5344CB8AC3E}">
        <p14:creationId xmlns:p14="http://schemas.microsoft.com/office/powerpoint/2010/main" val="1447659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51</a:t>
            </a:fld>
            <a:endParaRPr lang="zh-CN" altLang="en-US"/>
          </a:p>
        </p:txBody>
      </p:sp>
    </p:spTree>
    <p:extLst>
      <p:ext uri="{BB962C8B-B14F-4D97-AF65-F5344CB8AC3E}">
        <p14:creationId xmlns:p14="http://schemas.microsoft.com/office/powerpoint/2010/main" val="23841741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52</a:t>
            </a:fld>
            <a:endParaRPr lang="zh-CN" altLang="en-US"/>
          </a:p>
        </p:txBody>
      </p:sp>
    </p:spTree>
    <p:extLst>
      <p:ext uri="{BB962C8B-B14F-4D97-AF65-F5344CB8AC3E}">
        <p14:creationId xmlns:p14="http://schemas.microsoft.com/office/powerpoint/2010/main" val="26270326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53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24452C-976B-4C1C-A6F6-D8312DB6A3E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1059542" y="2641600"/>
            <a:ext cx="2191657" cy="3120571"/>
          </a:xfrm>
          <a:custGeom>
            <a:avLst/>
            <a:gdLst>
              <a:gd name="connsiteX0" fmla="*/ 0 w 2191657"/>
              <a:gd name="connsiteY0" fmla="*/ 0 h 3120571"/>
              <a:gd name="connsiteX1" fmla="*/ 2191657 w 2191657"/>
              <a:gd name="connsiteY1" fmla="*/ 0 h 3120571"/>
              <a:gd name="connsiteX2" fmla="*/ 2191657 w 2191657"/>
              <a:gd name="connsiteY2" fmla="*/ 3120571 h 3120571"/>
              <a:gd name="connsiteX3" fmla="*/ 0 w 2191657"/>
              <a:gd name="connsiteY3" fmla="*/ 3120571 h 3120571"/>
            </a:gdLst>
            <a:ahLst/>
            <a:cxnLst>
              <a:cxn ang="0">
                <a:pos x="connsiteX0" y="connsiteY0"/>
              </a:cxn>
              <a:cxn ang="0">
                <a:pos x="connsiteX1" y="connsiteY1"/>
              </a:cxn>
              <a:cxn ang="0">
                <a:pos x="connsiteX2" y="connsiteY2"/>
              </a:cxn>
              <a:cxn ang="0">
                <a:pos x="connsiteX3" y="connsiteY3"/>
              </a:cxn>
            </a:cxnLst>
            <a:rect l="l" t="t" r="r" b="b"/>
            <a:pathLst>
              <a:path w="2191657" h="3120571">
                <a:moveTo>
                  <a:pt x="0" y="0"/>
                </a:moveTo>
                <a:lnTo>
                  <a:pt x="2191657" y="0"/>
                </a:lnTo>
                <a:lnTo>
                  <a:pt x="2191657" y="3120571"/>
                </a:lnTo>
                <a:lnTo>
                  <a:pt x="0" y="3120571"/>
                </a:lnTo>
                <a:close/>
              </a:path>
            </a:pathLst>
          </a:custGeom>
        </p:spPr>
        <p:txBody>
          <a:bodyPr wrap="square">
            <a:noAutofit/>
          </a:bodyPr>
          <a:lstStyle/>
          <a:p>
            <a:endParaRPr lang="zh-CN" altLang="en-US" dirty="0"/>
          </a:p>
        </p:txBody>
      </p:sp>
      <p:sp>
        <p:nvSpPr>
          <p:cNvPr id="14" name="图片占位符 13"/>
          <p:cNvSpPr>
            <a:spLocks noGrp="1"/>
          </p:cNvSpPr>
          <p:nvPr>
            <p:ph type="pic" sz="quarter" idx="11"/>
          </p:nvPr>
        </p:nvSpPr>
        <p:spPr>
          <a:xfrm>
            <a:off x="3686628" y="3045279"/>
            <a:ext cx="2191657" cy="3120571"/>
          </a:xfrm>
          <a:custGeom>
            <a:avLst/>
            <a:gdLst>
              <a:gd name="connsiteX0" fmla="*/ 0 w 2191657"/>
              <a:gd name="connsiteY0" fmla="*/ 0 h 3120571"/>
              <a:gd name="connsiteX1" fmla="*/ 2191657 w 2191657"/>
              <a:gd name="connsiteY1" fmla="*/ 0 h 3120571"/>
              <a:gd name="connsiteX2" fmla="*/ 2191657 w 2191657"/>
              <a:gd name="connsiteY2" fmla="*/ 3120571 h 3120571"/>
              <a:gd name="connsiteX3" fmla="*/ 0 w 2191657"/>
              <a:gd name="connsiteY3" fmla="*/ 3120571 h 3120571"/>
            </a:gdLst>
            <a:ahLst/>
            <a:cxnLst>
              <a:cxn ang="0">
                <a:pos x="connsiteX0" y="connsiteY0"/>
              </a:cxn>
              <a:cxn ang="0">
                <a:pos x="connsiteX1" y="connsiteY1"/>
              </a:cxn>
              <a:cxn ang="0">
                <a:pos x="connsiteX2" y="connsiteY2"/>
              </a:cxn>
              <a:cxn ang="0">
                <a:pos x="connsiteX3" y="connsiteY3"/>
              </a:cxn>
            </a:cxnLst>
            <a:rect l="l" t="t" r="r" b="b"/>
            <a:pathLst>
              <a:path w="2191657" h="3120571">
                <a:moveTo>
                  <a:pt x="0" y="0"/>
                </a:moveTo>
                <a:lnTo>
                  <a:pt x="2191657" y="0"/>
                </a:lnTo>
                <a:lnTo>
                  <a:pt x="2191657" y="3120571"/>
                </a:lnTo>
                <a:lnTo>
                  <a:pt x="0" y="3120571"/>
                </a:lnTo>
                <a:close/>
              </a:path>
            </a:pathLst>
          </a:custGeom>
        </p:spPr>
        <p:txBody>
          <a:bodyPr wrap="square">
            <a:noAutofit/>
          </a:bodyPr>
          <a:lstStyle/>
          <a:p>
            <a:endParaRPr lang="zh-CN" altLang="en-US"/>
          </a:p>
        </p:txBody>
      </p:sp>
      <p:sp>
        <p:nvSpPr>
          <p:cNvPr id="17" name="图片占位符 16"/>
          <p:cNvSpPr>
            <a:spLocks noGrp="1"/>
          </p:cNvSpPr>
          <p:nvPr>
            <p:ph type="pic" sz="quarter" idx="12"/>
          </p:nvPr>
        </p:nvSpPr>
        <p:spPr>
          <a:xfrm>
            <a:off x="6313715" y="2641601"/>
            <a:ext cx="2191657" cy="3120571"/>
          </a:xfrm>
          <a:custGeom>
            <a:avLst/>
            <a:gdLst>
              <a:gd name="connsiteX0" fmla="*/ 0 w 2191657"/>
              <a:gd name="connsiteY0" fmla="*/ 0 h 3120571"/>
              <a:gd name="connsiteX1" fmla="*/ 2191657 w 2191657"/>
              <a:gd name="connsiteY1" fmla="*/ 0 h 3120571"/>
              <a:gd name="connsiteX2" fmla="*/ 2191657 w 2191657"/>
              <a:gd name="connsiteY2" fmla="*/ 3120571 h 3120571"/>
              <a:gd name="connsiteX3" fmla="*/ 0 w 2191657"/>
              <a:gd name="connsiteY3" fmla="*/ 3120571 h 3120571"/>
            </a:gdLst>
            <a:ahLst/>
            <a:cxnLst>
              <a:cxn ang="0">
                <a:pos x="connsiteX0" y="connsiteY0"/>
              </a:cxn>
              <a:cxn ang="0">
                <a:pos x="connsiteX1" y="connsiteY1"/>
              </a:cxn>
              <a:cxn ang="0">
                <a:pos x="connsiteX2" y="connsiteY2"/>
              </a:cxn>
              <a:cxn ang="0">
                <a:pos x="connsiteX3" y="connsiteY3"/>
              </a:cxn>
            </a:cxnLst>
            <a:rect l="l" t="t" r="r" b="b"/>
            <a:pathLst>
              <a:path w="2191657" h="3120571">
                <a:moveTo>
                  <a:pt x="0" y="0"/>
                </a:moveTo>
                <a:lnTo>
                  <a:pt x="2191657" y="0"/>
                </a:lnTo>
                <a:lnTo>
                  <a:pt x="2191657" y="3120571"/>
                </a:lnTo>
                <a:lnTo>
                  <a:pt x="0" y="3120571"/>
                </a:lnTo>
                <a:close/>
              </a:path>
            </a:pathLst>
          </a:custGeom>
        </p:spPr>
        <p:txBody>
          <a:bodyPr wrap="square">
            <a:noAutofit/>
          </a:bodyPr>
          <a:lstStyle/>
          <a:p>
            <a:endParaRPr lang="zh-CN" altLang="en-US"/>
          </a:p>
        </p:txBody>
      </p:sp>
      <p:sp>
        <p:nvSpPr>
          <p:cNvPr id="20" name="图片占位符 19"/>
          <p:cNvSpPr>
            <a:spLocks noGrp="1"/>
          </p:cNvSpPr>
          <p:nvPr>
            <p:ph type="pic" sz="quarter" idx="13"/>
          </p:nvPr>
        </p:nvSpPr>
        <p:spPr>
          <a:xfrm>
            <a:off x="8940800" y="3045279"/>
            <a:ext cx="2191657" cy="3120571"/>
          </a:xfrm>
          <a:custGeom>
            <a:avLst/>
            <a:gdLst>
              <a:gd name="connsiteX0" fmla="*/ 0 w 2191657"/>
              <a:gd name="connsiteY0" fmla="*/ 0 h 3120571"/>
              <a:gd name="connsiteX1" fmla="*/ 2191657 w 2191657"/>
              <a:gd name="connsiteY1" fmla="*/ 0 h 3120571"/>
              <a:gd name="connsiteX2" fmla="*/ 2191657 w 2191657"/>
              <a:gd name="connsiteY2" fmla="*/ 3120571 h 3120571"/>
              <a:gd name="connsiteX3" fmla="*/ 0 w 2191657"/>
              <a:gd name="connsiteY3" fmla="*/ 3120571 h 3120571"/>
            </a:gdLst>
            <a:ahLst/>
            <a:cxnLst>
              <a:cxn ang="0">
                <a:pos x="connsiteX0" y="connsiteY0"/>
              </a:cxn>
              <a:cxn ang="0">
                <a:pos x="connsiteX1" y="connsiteY1"/>
              </a:cxn>
              <a:cxn ang="0">
                <a:pos x="connsiteX2" y="connsiteY2"/>
              </a:cxn>
              <a:cxn ang="0">
                <a:pos x="connsiteX3" y="connsiteY3"/>
              </a:cxn>
            </a:cxnLst>
            <a:rect l="l" t="t" r="r" b="b"/>
            <a:pathLst>
              <a:path w="2191657" h="3120571">
                <a:moveTo>
                  <a:pt x="0" y="0"/>
                </a:moveTo>
                <a:lnTo>
                  <a:pt x="2191657" y="0"/>
                </a:lnTo>
                <a:lnTo>
                  <a:pt x="2191657" y="3120571"/>
                </a:lnTo>
                <a:lnTo>
                  <a:pt x="0" y="3120571"/>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37BC27E-9D0A-4225-AE07-DEAEB13AEBDD}" type="datetimeFigureOut">
              <a:rPr lang="zh-CN" altLang="en-US" smtClean="0"/>
              <a:t>2022/7/18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A0089A8-2D3D-446F-819F-462166AD9F15}" type="slidenum">
              <a:rPr lang="zh-CN" altLang="en-US" smtClean="0"/>
              <a:t>‹#›</a:t>
            </a:fld>
            <a:endParaRPr lang="zh-CN" altLang="en-US"/>
          </a:p>
        </p:txBody>
      </p:sp>
      <p:sp>
        <p:nvSpPr>
          <p:cNvPr id="7" name="矩形 6"/>
          <p:cNvSpPr/>
          <p:nvPr userDrawn="1"/>
        </p:nvSpPr>
        <p:spPr>
          <a:xfrm>
            <a:off x="2168268" y="5051905"/>
            <a:ext cx="775136" cy="246221"/>
          </a:xfrm>
          <a:prstGeom prst="rect">
            <a:avLst/>
          </a:prstGeom>
        </p:spPr>
        <p:txBody>
          <a:bodyPr wrap="square">
            <a:spAutoFit/>
          </a:bodyPr>
          <a:lstStyle/>
          <a:p>
            <a:r>
              <a:rPr lang="en-US" altLang="zh-CN" sz="100" dirty="0">
                <a:solidFill>
                  <a:schemeClr val="bg1">
                    <a:lumMod val="95000"/>
                  </a:schemeClr>
                </a:solidFill>
                <a:latin typeface="Calibri" panose="020F0502020204030204"/>
                <a:ea typeface="宋体" panose="02010600030101010101" pitchFamily="2" charset="-122"/>
              </a:rPr>
              <a:t>PPT</a:t>
            </a:r>
            <a:r>
              <a:rPr lang="zh-CN" altLang="en-US" sz="100" dirty="0">
                <a:solidFill>
                  <a:schemeClr val="bg1">
                    <a:lumMod val="95000"/>
                  </a:schemeClr>
                </a:solidFill>
                <a:latin typeface="Calibri" panose="020F0502020204030204"/>
                <a:ea typeface="宋体" panose="02010600030101010101" pitchFamily="2" charset="-122"/>
              </a:rPr>
              <a:t>模板下载：</a:t>
            </a:r>
            <a:r>
              <a:rPr lang="en-US" altLang="zh-CN" sz="100" dirty="0">
                <a:solidFill>
                  <a:schemeClr val="bg1">
                    <a:lumMod val="95000"/>
                  </a:schemeClr>
                </a:solidFill>
                <a:latin typeface="Calibri" panose="020F0502020204030204"/>
                <a:ea typeface="宋体" panose="02010600030101010101" pitchFamily="2" charset="-122"/>
              </a:rPr>
              <a:t>www.1ppt.com/moban/     </a:t>
            </a:r>
            <a:r>
              <a:rPr lang="zh-CN" altLang="en-US" sz="100" dirty="0">
                <a:solidFill>
                  <a:schemeClr val="bg1">
                    <a:lumMod val="95000"/>
                  </a:schemeClr>
                </a:solidFill>
                <a:latin typeface="Calibri" panose="020F0502020204030204"/>
                <a:ea typeface="宋体" panose="02010600030101010101" pitchFamily="2" charset="-122"/>
              </a:rPr>
              <a:t>行业</a:t>
            </a:r>
            <a:r>
              <a:rPr lang="en-US" altLang="zh-CN" sz="100" dirty="0">
                <a:solidFill>
                  <a:schemeClr val="bg1">
                    <a:lumMod val="95000"/>
                  </a:schemeClr>
                </a:solidFill>
                <a:latin typeface="Calibri" panose="020F0502020204030204"/>
                <a:ea typeface="宋体" panose="02010600030101010101" pitchFamily="2" charset="-122"/>
              </a:rPr>
              <a:t>PPT</a:t>
            </a:r>
            <a:r>
              <a:rPr lang="zh-CN" altLang="en-US" sz="100" dirty="0">
                <a:solidFill>
                  <a:schemeClr val="bg1">
                    <a:lumMod val="95000"/>
                  </a:schemeClr>
                </a:solidFill>
                <a:latin typeface="Calibri" panose="020F0502020204030204"/>
                <a:ea typeface="宋体" panose="02010600030101010101" pitchFamily="2" charset="-122"/>
              </a:rPr>
              <a:t>模板：</a:t>
            </a:r>
            <a:r>
              <a:rPr lang="en-US" altLang="zh-CN" sz="100" dirty="0">
                <a:solidFill>
                  <a:schemeClr val="bg1">
                    <a:lumMod val="95000"/>
                  </a:schemeClr>
                </a:solidFill>
                <a:latin typeface="Calibri" panose="020F0502020204030204"/>
                <a:ea typeface="宋体" panose="02010600030101010101" pitchFamily="2" charset="-122"/>
              </a:rPr>
              <a:t>www.1ppt.com/hangye/ </a:t>
            </a:r>
          </a:p>
          <a:p>
            <a:r>
              <a:rPr lang="zh-CN" altLang="en-US" sz="100" dirty="0">
                <a:solidFill>
                  <a:schemeClr val="bg1">
                    <a:lumMod val="95000"/>
                  </a:schemeClr>
                </a:solidFill>
                <a:latin typeface="Calibri" panose="020F0502020204030204"/>
                <a:ea typeface="宋体" panose="02010600030101010101" pitchFamily="2" charset="-122"/>
              </a:rPr>
              <a:t>节日</a:t>
            </a:r>
            <a:r>
              <a:rPr lang="en-US" altLang="zh-CN" sz="100" dirty="0">
                <a:solidFill>
                  <a:schemeClr val="bg1">
                    <a:lumMod val="95000"/>
                  </a:schemeClr>
                </a:solidFill>
                <a:latin typeface="Calibri" panose="020F0502020204030204"/>
                <a:ea typeface="宋体" panose="02010600030101010101" pitchFamily="2" charset="-122"/>
              </a:rPr>
              <a:t>PPT</a:t>
            </a:r>
            <a:r>
              <a:rPr lang="zh-CN" altLang="en-US" sz="100" dirty="0">
                <a:solidFill>
                  <a:schemeClr val="bg1">
                    <a:lumMod val="95000"/>
                  </a:schemeClr>
                </a:solidFill>
                <a:latin typeface="Calibri" panose="020F0502020204030204"/>
                <a:ea typeface="宋体" panose="02010600030101010101" pitchFamily="2" charset="-122"/>
              </a:rPr>
              <a:t>模板：</a:t>
            </a:r>
            <a:r>
              <a:rPr lang="en-US" altLang="zh-CN" sz="100" dirty="0">
                <a:solidFill>
                  <a:schemeClr val="bg1">
                    <a:lumMod val="95000"/>
                  </a:schemeClr>
                </a:solidFill>
                <a:latin typeface="Calibri" panose="020F0502020204030204"/>
                <a:ea typeface="宋体" panose="02010600030101010101" pitchFamily="2" charset="-122"/>
              </a:rPr>
              <a:t>www.1ppt.com/jieri/           PPT</a:t>
            </a:r>
            <a:r>
              <a:rPr lang="zh-CN" altLang="en-US" sz="100" dirty="0">
                <a:solidFill>
                  <a:schemeClr val="bg1">
                    <a:lumMod val="95000"/>
                  </a:schemeClr>
                </a:solidFill>
                <a:latin typeface="Calibri" panose="020F0502020204030204"/>
                <a:ea typeface="宋体" panose="02010600030101010101" pitchFamily="2" charset="-122"/>
              </a:rPr>
              <a:t>素材下载：</a:t>
            </a:r>
            <a:r>
              <a:rPr lang="en-US" altLang="zh-CN" sz="100" dirty="0">
                <a:solidFill>
                  <a:schemeClr val="bg1">
                    <a:lumMod val="95000"/>
                  </a:schemeClr>
                </a:solidFill>
                <a:latin typeface="Calibri" panose="020F0502020204030204"/>
                <a:ea typeface="宋体" panose="02010600030101010101" pitchFamily="2" charset="-122"/>
              </a:rPr>
              <a:t>www.1ppt.com/sucai/</a:t>
            </a:r>
          </a:p>
          <a:p>
            <a:r>
              <a:rPr lang="en-US" altLang="zh-CN" sz="100" dirty="0">
                <a:solidFill>
                  <a:schemeClr val="bg1">
                    <a:lumMod val="95000"/>
                  </a:schemeClr>
                </a:solidFill>
                <a:latin typeface="Calibri" panose="020F0502020204030204"/>
                <a:ea typeface="宋体" panose="02010600030101010101" pitchFamily="2" charset="-122"/>
              </a:rPr>
              <a:t>PPT</a:t>
            </a:r>
            <a:r>
              <a:rPr lang="zh-CN" altLang="en-US" sz="100" dirty="0">
                <a:solidFill>
                  <a:schemeClr val="bg1">
                    <a:lumMod val="95000"/>
                  </a:schemeClr>
                </a:solidFill>
                <a:latin typeface="Calibri" panose="020F0502020204030204"/>
                <a:ea typeface="宋体" panose="02010600030101010101" pitchFamily="2" charset="-122"/>
              </a:rPr>
              <a:t>背景图片：</a:t>
            </a:r>
            <a:r>
              <a:rPr lang="en-US" altLang="zh-CN" sz="100" dirty="0">
                <a:solidFill>
                  <a:schemeClr val="bg1">
                    <a:lumMod val="95000"/>
                  </a:schemeClr>
                </a:solidFill>
                <a:latin typeface="Calibri" panose="020F0502020204030204"/>
                <a:ea typeface="宋体" panose="02010600030101010101" pitchFamily="2" charset="-122"/>
              </a:rPr>
              <a:t>www.1ppt.com/beijing/      PPT</a:t>
            </a:r>
            <a:r>
              <a:rPr lang="zh-CN" altLang="en-US" sz="100" dirty="0">
                <a:solidFill>
                  <a:schemeClr val="bg1">
                    <a:lumMod val="95000"/>
                  </a:schemeClr>
                </a:solidFill>
                <a:latin typeface="Calibri" panose="020F0502020204030204"/>
                <a:ea typeface="宋体" panose="02010600030101010101" pitchFamily="2" charset="-122"/>
              </a:rPr>
              <a:t>图表下载：</a:t>
            </a:r>
            <a:r>
              <a:rPr lang="en-US" altLang="zh-CN" sz="100" dirty="0">
                <a:solidFill>
                  <a:schemeClr val="bg1">
                    <a:lumMod val="95000"/>
                  </a:schemeClr>
                </a:solidFill>
                <a:latin typeface="Calibri" panose="020F0502020204030204"/>
                <a:ea typeface="宋体" panose="02010600030101010101" pitchFamily="2" charset="-122"/>
              </a:rPr>
              <a:t>www.1ppt.com/tubiao/      </a:t>
            </a:r>
          </a:p>
          <a:p>
            <a:r>
              <a:rPr lang="zh-CN" altLang="en-US" sz="100" dirty="0">
                <a:solidFill>
                  <a:schemeClr val="bg1">
                    <a:lumMod val="95000"/>
                  </a:schemeClr>
                </a:solidFill>
                <a:latin typeface="Calibri" panose="020F0502020204030204"/>
                <a:ea typeface="宋体" panose="02010600030101010101" pitchFamily="2" charset="-122"/>
              </a:rPr>
              <a:t>优秀</a:t>
            </a:r>
            <a:r>
              <a:rPr lang="en-US" altLang="zh-CN" sz="100" dirty="0">
                <a:solidFill>
                  <a:schemeClr val="bg1">
                    <a:lumMod val="95000"/>
                  </a:schemeClr>
                </a:solidFill>
                <a:latin typeface="Calibri" panose="020F0502020204030204"/>
                <a:ea typeface="宋体" panose="02010600030101010101" pitchFamily="2" charset="-122"/>
              </a:rPr>
              <a:t>PPT</a:t>
            </a:r>
            <a:r>
              <a:rPr lang="zh-CN" altLang="en-US" sz="100" dirty="0">
                <a:solidFill>
                  <a:schemeClr val="bg1">
                    <a:lumMod val="95000"/>
                  </a:schemeClr>
                </a:solidFill>
                <a:latin typeface="Calibri" panose="020F0502020204030204"/>
                <a:ea typeface="宋体" panose="02010600030101010101" pitchFamily="2" charset="-122"/>
              </a:rPr>
              <a:t>下载：</a:t>
            </a:r>
            <a:r>
              <a:rPr lang="en-US" altLang="zh-CN" sz="100" dirty="0">
                <a:solidFill>
                  <a:schemeClr val="bg1">
                    <a:lumMod val="95000"/>
                  </a:schemeClr>
                </a:solidFill>
                <a:latin typeface="Calibri" panose="020F0502020204030204"/>
                <a:ea typeface="宋体" panose="02010600030101010101" pitchFamily="2" charset="-122"/>
              </a:rPr>
              <a:t>www.1ppt.com/xiazai/        PPT</a:t>
            </a:r>
            <a:r>
              <a:rPr lang="zh-CN" altLang="en-US" sz="100" dirty="0">
                <a:solidFill>
                  <a:schemeClr val="bg1">
                    <a:lumMod val="95000"/>
                  </a:schemeClr>
                </a:solidFill>
                <a:latin typeface="Calibri" panose="020F0502020204030204"/>
                <a:ea typeface="宋体" panose="02010600030101010101" pitchFamily="2" charset="-122"/>
              </a:rPr>
              <a:t>教程： </a:t>
            </a:r>
            <a:r>
              <a:rPr lang="en-US" altLang="zh-CN" sz="100" dirty="0">
                <a:solidFill>
                  <a:schemeClr val="bg1">
                    <a:lumMod val="95000"/>
                  </a:schemeClr>
                </a:solidFill>
                <a:latin typeface="Calibri" panose="020F0502020204030204"/>
                <a:ea typeface="宋体" panose="02010600030101010101" pitchFamily="2" charset="-122"/>
              </a:rPr>
              <a:t>www.1ppt.com/powerpoint/      </a:t>
            </a:r>
          </a:p>
          <a:p>
            <a:r>
              <a:rPr lang="en-US" altLang="zh-CN" sz="100" dirty="0">
                <a:solidFill>
                  <a:schemeClr val="bg1">
                    <a:lumMod val="95000"/>
                  </a:schemeClr>
                </a:solidFill>
                <a:latin typeface="Calibri" panose="020F0502020204030204"/>
                <a:ea typeface="宋体" panose="02010600030101010101" pitchFamily="2" charset="-122"/>
              </a:rPr>
              <a:t>Word</a:t>
            </a:r>
            <a:r>
              <a:rPr lang="zh-CN" altLang="en-US" sz="100" dirty="0">
                <a:solidFill>
                  <a:schemeClr val="bg1">
                    <a:lumMod val="95000"/>
                  </a:schemeClr>
                </a:solidFill>
                <a:latin typeface="Calibri" panose="020F0502020204030204"/>
                <a:ea typeface="宋体" panose="02010600030101010101" pitchFamily="2" charset="-122"/>
              </a:rPr>
              <a:t>教程： </a:t>
            </a:r>
            <a:r>
              <a:rPr lang="en-US" altLang="zh-CN" sz="100" dirty="0">
                <a:solidFill>
                  <a:schemeClr val="bg1">
                    <a:lumMod val="95000"/>
                  </a:schemeClr>
                </a:solidFill>
                <a:latin typeface="Calibri" panose="020F0502020204030204"/>
                <a:ea typeface="宋体" panose="02010600030101010101" pitchFamily="2" charset="-122"/>
              </a:rPr>
              <a:t>www.1ppt.com/word/              Excel</a:t>
            </a:r>
            <a:r>
              <a:rPr lang="zh-CN" altLang="en-US" sz="100" dirty="0">
                <a:solidFill>
                  <a:schemeClr val="bg1">
                    <a:lumMod val="95000"/>
                  </a:schemeClr>
                </a:solidFill>
                <a:latin typeface="Calibri" panose="020F0502020204030204"/>
                <a:ea typeface="宋体" panose="02010600030101010101" pitchFamily="2" charset="-122"/>
              </a:rPr>
              <a:t>教程：</a:t>
            </a:r>
            <a:r>
              <a:rPr lang="en-US" altLang="zh-CN" sz="100" dirty="0">
                <a:solidFill>
                  <a:schemeClr val="bg1">
                    <a:lumMod val="95000"/>
                  </a:schemeClr>
                </a:solidFill>
                <a:latin typeface="Calibri" panose="020F0502020204030204"/>
                <a:ea typeface="宋体" panose="02010600030101010101" pitchFamily="2" charset="-122"/>
              </a:rPr>
              <a:t>www.1ppt.com/excel/  </a:t>
            </a:r>
          </a:p>
          <a:p>
            <a:r>
              <a:rPr lang="zh-CN" altLang="en-US" sz="100" dirty="0">
                <a:solidFill>
                  <a:schemeClr val="bg1">
                    <a:lumMod val="95000"/>
                  </a:schemeClr>
                </a:solidFill>
                <a:latin typeface="Calibri" panose="020F0502020204030204"/>
                <a:ea typeface="宋体" panose="02010600030101010101" pitchFamily="2" charset="-122"/>
              </a:rPr>
              <a:t>资料下载：</a:t>
            </a:r>
            <a:r>
              <a:rPr lang="en-US" altLang="zh-CN" sz="100" dirty="0">
                <a:solidFill>
                  <a:schemeClr val="bg1">
                    <a:lumMod val="95000"/>
                  </a:schemeClr>
                </a:solidFill>
                <a:latin typeface="Calibri" panose="020F0502020204030204"/>
                <a:ea typeface="宋体" panose="02010600030101010101" pitchFamily="2" charset="-122"/>
              </a:rPr>
              <a:t>www.1ppt.com/ziliao/                PPT</a:t>
            </a:r>
            <a:r>
              <a:rPr lang="zh-CN" altLang="en-US" sz="100" dirty="0">
                <a:solidFill>
                  <a:schemeClr val="bg1">
                    <a:lumMod val="95000"/>
                  </a:schemeClr>
                </a:solidFill>
                <a:latin typeface="Calibri" panose="020F0502020204030204"/>
                <a:ea typeface="宋体" panose="02010600030101010101" pitchFamily="2" charset="-122"/>
              </a:rPr>
              <a:t>课件下载：</a:t>
            </a:r>
            <a:r>
              <a:rPr lang="en-US" altLang="zh-CN" sz="100" dirty="0">
                <a:solidFill>
                  <a:schemeClr val="bg1">
                    <a:lumMod val="95000"/>
                  </a:schemeClr>
                </a:solidFill>
                <a:latin typeface="Calibri" panose="020F0502020204030204"/>
                <a:ea typeface="宋体" panose="02010600030101010101" pitchFamily="2" charset="-122"/>
              </a:rPr>
              <a:t>www.1ppt.com/kejian/ </a:t>
            </a:r>
          </a:p>
          <a:p>
            <a:r>
              <a:rPr lang="zh-CN" altLang="en-US" sz="100" dirty="0">
                <a:solidFill>
                  <a:schemeClr val="bg1">
                    <a:lumMod val="95000"/>
                  </a:schemeClr>
                </a:solidFill>
                <a:latin typeface="Calibri" panose="020F0502020204030204"/>
                <a:ea typeface="宋体" panose="02010600030101010101" pitchFamily="2" charset="-122"/>
              </a:rPr>
              <a:t>范文下载：</a:t>
            </a:r>
            <a:r>
              <a:rPr lang="en-US" altLang="zh-CN" sz="100" dirty="0">
                <a:solidFill>
                  <a:schemeClr val="bg1">
                    <a:lumMod val="95000"/>
                  </a:schemeClr>
                </a:solidFill>
                <a:latin typeface="Calibri" panose="020F0502020204030204"/>
                <a:ea typeface="宋体" panose="02010600030101010101" pitchFamily="2" charset="-122"/>
              </a:rPr>
              <a:t>www.1ppt.com/fanwen/             </a:t>
            </a:r>
            <a:r>
              <a:rPr lang="zh-CN" altLang="en-US" sz="100" dirty="0">
                <a:solidFill>
                  <a:schemeClr val="bg1">
                    <a:lumMod val="95000"/>
                  </a:schemeClr>
                </a:solidFill>
                <a:latin typeface="Calibri" panose="020F0502020204030204"/>
                <a:ea typeface="宋体" panose="02010600030101010101" pitchFamily="2" charset="-122"/>
              </a:rPr>
              <a:t>试卷下载：</a:t>
            </a:r>
            <a:r>
              <a:rPr lang="en-US" altLang="zh-CN" sz="100" dirty="0">
                <a:solidFill>
                  <a:schemeClr val="bg1">
                    <a:lumMod val="95000"/>
                  </a:schemeClr>
                </a:solidFill>
                <a:latin typeface="Calibri" panose="020F0502020204030204"/>
                <a:ea typeface="宋体" panose="02010600030101010101" pitchFamily="2" charset="-122"/>
              </a:rPr>
              <a:t>www.1ppt.com/shiti/  </a:t>
            </a:r>
          </a:p>
          <a:p>
            <a:r>
              <a:rPr lang="zh-CN" altLang="en-US" sz="100" dirty="0">
                <a:solidFill>
                  <a:schemeClr val="bg1">
                    <a:lumMod val="95000"/>
                  </a:schemeClr>
                </a:solidFill>
                <a:latin typeface="Calibri" panose="020F0502020204030204"/>
                <a:ea typeface="宋体" panose="02010600030101010101" pitchFamily="2" charset="-122"/>
              </a:rPr>
              <a:t>教案下载：</a:t>
            </a:r>
            <a:r>
              <a:rPr lang="en-US" altLang="zh-CN" sz="100" dirty="0">
                <a:solidFill>
                  <a:schemeClr val="bg1">
                    <a:lumMod val="95000"/>
                  </a:schemeClr>
                </a:solidFill>
                <a:latin typeface="Calibri" panose="020F0502020204030204"/>
                <a:ea typeface="宋体" panose="02010600030101010101" pitchFamily="2" charset="-122"/>
              </a:rPr>
              <a:t>www.1ppt.com/jiaoan/        </a:t>
            </a:r>
          </a:p>
          <a:p>
            <a:r>
              <a:rPr lang="zh-CN" altLang="en-US" sz="100" dirty="0">
                <a:solidFill>
                  <a:schemeClr val="bg1">
                    <a:lumMod val="95000"/>
                  </a:schemeClr>
                </a:solidFill>
                <a:latin typeface="Calibri" panose="020F0502020204030204"/>
                <a:ea typeface="宋体" panose="02010600030101010101" pitchFamily="2" charset="-122"/>
              </a:rPr>
              <a:t>字体下载：</a:t>
            </a:r>
            <a:r>
              <a:rPr lang="en-US" altLang="zh-CN" sz="100" dirty="0">
                <a:solidFill>
                  <a:schemeClr val="bg1">
                    <a:lumMod val="95000"/>
                  </a:schemeClr>
                </a:solidFill>
                <a:latin typeface="Calibri" panose="020F0502020204030204"/>
                <a:ea typeface="宋体" panose="02010600030101010101" pitchFamily="2" charset="-122"/>
              </a:rPr>
              <a:t>www.1ppt.com/ziti/</a:t>
            </a:r>
          </a:p>
          <a:p>
            <a:r>
              <a:rPr lang="en-US" altLang="zh-CN" sz="100" dirty="0">
                <a:solidFill>
                  <a:schemeClr val="bg1">
                    <a:lumMod val="95000"/>
                  </a:schemeClr>
                </a:solidFill>
                <a:latin typeface="Calibri" panose="020F0502020204030204"/>
                <a:ea typeface="宋体" panose="02010600030101010101" pitchFamily="2" charset="-122"/>
              </a:rPr>
              <a:t> </a:t>
            </a:r>
            <a:endParaRPr lang="zh-CN" altLang="en-US" sz="100" dirty="0">
              <a:solidFill>
                <a:schemeClr val="bg1">
                  <a:lumMod val="95000"/>
                </a:schemeClr>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7BC27E-9D0A-4225-AE07-DEAEB13AEBDD}" type="datetimeFigureOut">
              <a:rPr lang="zh-CN" altLang="en-US" smtClean="0"/>
              <a:t>2022/7/18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0089A8-2D3D-446F-819F-462166AD9F1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4.xml"/><Relationship Id="rId7"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3.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4.png"/><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6.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hyperlink" Target="http://127.0.0.1:8891/#topic=2&amp;lambda=0.94&amp;term=" TargetMode="Externa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hyperlink" Target="https://www.json.cn/"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sv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1.jpeg"/><Relationship Id="rId4"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image" Target="../media/image7.jpeg"/><Relationship Id="rId4" Type="http://schemas.openxmlformats.org/officeDocument/2006/relationships/notesSlide" Target="../notesSlides/notesSlide9.xm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_图片 4" descr="图片包含 户外, 天空, 雪花, 自然&#10;&#10;已生成极高可信度的说明"/>
          <p:cNvPicPr>
            <a:picLocks noChangeAspect="1"/>
          </p:cNvPicPr>
          <p:nvPr>
            <p:custDataLst>
              <p:tags r:id="rId1"/>
            </p:custDataLst>
          </p:nvPr>
        </p:nvPicPr>
        <p:blipFill rotWithShape="1">
          <a:blip r:embed="rId9" cstate="screen"/>
          <a:srcRect/>
          <a:stretch>
            <a:fillRect/>
          </a:stretch>
        </p:blipFill>
        <p:spPr>
          <a:xfrm>
            <a:off x="20" y="10"/>
            <a:ext cx="12191980" cy="6857990"/>
          </a:xfrm>
          <a:prstGeom prst="rect">
            <a:avLst/>
          </a:prstGeom>
        </p:spPr>
      </p:pic>
      <p:sp>
        <p:nvSpPr>
          <p:cNvPr id="13" name="PA_矩形 12"/>
          <p:cNvSpPr/>
          <p:nvPr>
            <p:custDataLst>
              <p:tags r:id="rId2"/>
            </p:custDataLst>
          </p:nvPr>
        </p:nvSpPr>
        <p:spPr>
          <a:xfrm>
            <a:off x="0" y="6092824"/>
            <a:ext cx="12192000" cy="765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PA_文本框 24"/>
          <p:cNvSpPr txBox="1"/>
          <p:nvPr>
            <p:custDataLst>
              <p:tags r:id="rId3"/>
            </p:custDataLst>
          </p:nvPr>
        </p:nvSpPr>
        <p:spPr>
          <a:xfrm>
            <a:off x="1549400" y="6336911"/>
            <a:ext cx="9093200" cy="337185"/>
          </a:xfrm>
          <a:prstGeom prst="rect">
            <a:avLst/>
          </a:prstGeom>
          <a:noFill/>
        </p:spPr>
        <p:txBody>
          <a:bodyPr wrap="square" rtlCol="0">
            <a:spAutoFit/>
          </a:bodyPr>
          <a:lstStyle/>
          <a:p>
            <a:pPr algn="dist"/>
            <a:r>
              <a:rPr lang="zh-CN" altLang="en-US" sz="1600" dirty="0">
                <a:solidFill>
                  <a:schemeClr val="tx1">
                    <a:lumMod val="50000"/>
                    <a:lumOff val="50000"/>
                  </a:schemeClr>
                </a:solidFill>
              </a:rPr>
              <a:t>吴子豪</a:t>
            </a:r>
            <a:r>
              <a:rPr lang="en-US" altLang="zh-CN" sz="1600" dirty="0">
                <a:solidFill>
                  <a:schemeClr val="tx1">
                    <a:lumMod val="50000"/>
                    <a:lumOff val="50000"/>
                  </a:schemeClr>
                </a:solidFill>
              </a:rPr>
              <a:t> </a:t>
            </a:r>
            <a:r>
              <a:rPr lang="zh-CN" altLang="en-US" sz="1600" dirty="0">
                <a:solidFill>
                  <a:schemeClr val="tx1">
                    <a:lumMod val="50000"/>
                    <a:lumOff val="50000"/>
                  </a:schemeClr>
                </a:solidFill>
              </a:rPr>
              <a:t>林尹健</a:t>
            </a:r>
            <a:r>
              <a:rPr lang="en-US" altLang="zh-CN" sz="1600" dirty="0">
                <a:solidFill>
                  <a:schemeClr val="tx1">
                    <a:lumMod val="50000"/>
                    <a:lumOff val="50000"/>
                  </a:schemeClr>
                </a:solidFill>
              </a:rPr>
              <a:t> </a:t>
            </a:r>
            <a:r>
              <a:rPr lang="zh-CN" altLang="en-US" sz="1600" dirty="0">
                <a:solidFill>
                  <a:schemeClr val="tx1">
                    <a:lumMod val="50000"/>
                    <a:lumOff val="50000"/>
                  </a:schemeClr>
                </a:solidFill>
              </a:rPr>
              <a:t>李有盛</a:t>
            </a:r>
            <a:r>
              <a:rPr lang="en-US" altLang="zh-CN" sz="1600" dirty="0">
                <a:solidFill>
                  <a:schemeClr val="tx1">
                    <a:lumMod val="50000"/>
                    <a:lumOff val="50000"/>
                  </a:schemeClr>
                </a:solidFill>
              </a:rPr>
              <a:t> </a:t>
            </a:r>
            <a:r>
              <a:rPr lang="zh-CN" altLang="en-US" sz="1600" dirty="0">
                <a:solidFill>
                  <a:schemeClr val="tx1">
                    <a:lumMod val="50000"/>
                    <a:lumOff val="50000"/>
                  </a:schemeClr>
                </a:solidFill>
              </a:rPr>
              <a:t>曾宪基</a:t>
            </a:r>
            <a:r>
              <a:rPr lang="en-US" altLang="zh-CN" sz="1600" dirty="0">
                <a:solidFill>
                  <a:schemeClr val="tx1">
                    <a:lumMod val="50000"/>
                    <a:lumOff val="50000"/>
                  </a:schemeClr>
                </a:solidFill>
              </a:rPr>
              <a:t> </a:t>
            </a:r>
            <a:r>
              <a:rPr lang="zh-CN" altLang="en-US" sz="1600" dirty="0">
                <a:solidFill>
                  <a:schemeClr val="tx1">
                    <a:lumMod val="50000"/>
                    <a:lumOff val="50000"/>
                  </a:schemeClr>
                </a:solidFill>
              </a:rPr>
              <a:t>黄祎</a:t>
            </a:r>
          </a:p>
        </p:txBody>
      </p:sp>
      <p:sp>
        <p:nvSpPr>
          <p:cNvPr id="8" name="PA_圆角矩形 7"/>
          <p:cNvSpPr/>
          <p:nvPr>
            <p:custDataLst>
              <p:tags r:id="rId4"/>
            </p:custDataLst>
          </p:nvPr>
        </p:nvSpPr>
        <p:spPr>
          <a:xfrm>
            <a:off x="4821716" y="3429005"/>
            <a:ext cx="2548568" cy="452854"/>
          </a:xfrm>
          <a:prstGeom prst="roundRect">
            <a:avLst>
              <a:gd name="adj" fmla="val 50000"/>
            </a:avLst>
          </a:prstGeom>
          <a:gradFill>
            <a:gsLst>
              <a:gs pos="0">
                <a:srgbClr val="08AEEA"/>
              </a:gs>
              <a:gs pos="100000">
                <a:srgbClr val="2AF598"/>
              </a:gs>
            </a:gsLst>
            <a:lin ang="2700000" scaled="0"/>
          </a:gradFill>
          <a:ln>
            <a:noFill/>
          </a:ln>
          <a:effectLst>
            <a:outerShdw blurRad="317500" dist="114300" dir="5400000" sx="90000" sy="90000" algn="t" rotWithShape="0">
              <a:srgbClr val="21E3D2">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文本框 5"/>
          <p:cNvSpPr txBox="1"/>
          <p:nvPr>
            <p:custDataLst>
              <p:tags r:id="rId5"/>
            </p:custDataLst>
          </p:nvPr>
        </p:nvSpPr>
        <p:spPr>
          <a:xfrm>
            <a:off x="2651758" y="2076920"/>
            <a:ext cx="6888480" cy="1106805"/>
          </a:xfrm>
          <a:prstGeom prst="rect">
            <a:avLst/>
          </a:prstGeom>
          <a:noFill/>
        </p:spPr>
        <p:txBody>
          <a:bodyPr wrap="none" rtlCol="0">
            <a:spAutoFit/>
          </a:bodyPr>
          <a:lstStyle/>
          <a:p>
            <a:pPr algn="ctr"/>
            <a:r>
              <a:rPr lang="zh-CN" altLang="en-US" sz="6600" dirty="0">
                <a:solidFill>
                  <a:schemeClr val="tx1">
                    <a:lumMod val="85000"/>
                    <a:lumOff val="15000"/>
                  </a:schemeClr>
                </a:solidFill>
                <a:latin typeface="+mj-lt"/>
                <a:ea typeface="+mj-ea"/>
              </a:rPr>
              <a:t>口罩识别系统介绍</a:t>
            </a:r>
          </a:p>
        </p:txBody>
      </p:sp>
      <p:sp>
        <p:nvSpPr>
          <p:cNvPr id="7" name="PA_文本框 6"/>
          <p:cNvSpPr txBox="1"/>
          <p:nvPr>
            <p:custDataLst>
              <p:tags r:id="rId6"/>
            </p:custDataLst>
          </p:nvPr>
        </p:nvSpPr>
        <p:spPr>
          <a:xfrm>
            <a:off x="5105400" y="3486155"/>
            <a:ext cx="1981200" cy="338554"/>
          </a:xfrm>
          <a:prstGeom prst="rect">
            <a:avLst/>
          </a:prstGeom>
          <a:noFill/>
        </p:spPr>
        <p:txBody>
          <a:bodyPr wrap="square" rtlCol="0">
            <a:spAutoFit/>
          </a:bodyPr>
          <a:lstStyle/>
          <a:p>
            <a:pPr algn="dist"/>
            <a:r>
              <a:rPr lang="zh-CN" altLang="en-US" sz="1600" dirty="0">
                <a:solidFill>
                  <a:schemeClr val="bg1"/>
                </a:solidFill>
                <a:latin typeface="+mj-lt"/>
                <a:ea typeface="+mj-ea"/>
              </a:rPr>
              <a:t>点击开始</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barn(inVertical)">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8" grpId="0" animBg="1"/>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户外, 天空, 雪花, 自然&#10;&#10;已生成极高可信度的说明"/>
          <p:cNvPicPr>
            <a:picLocks noChangeAspect="1"/>
          </p:cNvPicPr>
          <p:nvPr>
            <p:custDataLst>
              <p:tags r:id="rId1"/>
            </p:custDataLst>
          </p:nvPr>
        </p:nvPicPr>
        <p:blipFill rotWithShape="1">
          <a:blip r:embed="rId4" cstate="screen"/>
          <a:srcRect/>
          <a:stretch>
            <a:fillRect/>
          </a:stretch>
        </p:blipFill>
        <p:spPr>
          <a:xfrm>
            <a:off x="0" y="4432300"/>
            <a:ext cx="12191998" cy="2425700"/>
          </a:xfrm>
          <a:custGeom>
            <a:avLst/>
            <a:gdLst>
              <a:gd name="connsiteX0" fmla="*/ 0 w 12191998"/>
              <a:gd name="connsiteY0" fmla="*/ 0 h 2425700"/>
              <a:gd name="connsiteX1" fmla="*/ 12191998 w 12191998"/>
              <a:gd name="connsiteY1" fmla="*/ 0 h 2425700"/>
              <a:gd name="connsiteX2" fmla="*/ 12191998 w 12191998"/>
              <a:gd name="connsiteY2" fmla="*/ 2425700 h 2425700"/>
              <a:gd name="connsiteX3" fmla="*/ 0 w 12191998"/>
              <a:gd name="connsiteY3" fmla="*/ 2425700 h 2425700"/>
            </a:gdLst>
            <a:ahLst/>
            <a:cxnLst>
              <a:cxn ang="0">
                <a:pos x="connsiteX0" y="connsiteY0"/>
              </a:cxn>
              <a:cxn ang="0">
                <a:pos x="connsiteX1" y="connsiteY1"/>
              </a:cxn>
              <a:cxn ang="0">
                <a:pos x="connsiteX2" y="connsiteY2"/>
              </a:cxn>
              <a:cxn ang="0">
                <a:pos x="connsiteX3" y="connsiteY3"/>
              </a:cxn>
            </a:cxnLst>
            <a:rect l="l" t="t" r="r" b="b"/>
            <a:pathLst>
              <a:path w="12191998" h="2425700">
                <a:moveTo>
                  <a:pt x="0" y="0"/>
                </a:moveTo>
                <a:lnTo>
                  <a:pt x="12191998" y="0"/>
                </a:lnTo>
                <a:lnTo>
                  <a:pt x="12191998" y="2425700"/>
                </a:lnTo>
                <a:lnTo>
                  <a:pt x="0" y="2425700"/>
                </a:lnTo>
                <a:close/>
              </a:path>
            </a:pathLst>
          </a:custGeom>
        </p:spPr>
      </p:pic>
      <p:sp>
        <p:nvSpPr>
          <p:cNvPr id="44" name="矩形 43"/>
          <p:cNvSpPr/>
          <p:nvPr/>
        </p:nvSpPr>
        <p:spPr>
          <a:xfrm>
            <a:off x="0" y="0"/>
            <a:ext cx="12191365" cy="50927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9305006" y="5715013"/>
            <a:ext cx="1969910" cy="901673"/>
            <a:chOff x="6171606" y="2363147"/>
            <a:chExt cx="1969910" cy="901673"/>
          </a:xfrm>
        </p:grpSpPr>
        <p:sp>
          <p:nvSpPr>
            <p:cNvPr id="27" name="文本框 26"/>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02</a:t>
              </a:r>
              <a:endParaRPr lang="zh-CN" altLang="en-US" sz="2800" dirty="0">
                <a:solidFill>
                  <a:schemeClr val="tx1">
                    <a:lumMod val="85000"/>
                    <a:lumOff val="15000"/>
                  </a:schemeClr>
                </a:solidFill>
              </a:endParaRPr>
            </a:p>
          </p:txBody>
        </p:sp>
        <p:sp>
          <p:nvSpPr>
            <p:cNvPr id="29" name="文本框 28"/>
            <p:cNvSpPr txBox="1"/>
            <p:nvPr/>
          </p:nvSpPr>
          <p:spPr>
            <a:xfrm>
              <a:off x="7247436" y="2552373"/>
              <a:ext cx="894080" cy="521970"/>
            </a:xfrm>
            <a:prstGeom prst="rect">
              <a:avLst/>
            </a:prstGeom>
            <a:noFill/>
          </p:spPr>
          <p:txBody>
            <a:bodyPr wrap="none" rtlCol="0">
              <a:spAutoFit/>
            </a:bodyPr>
            <a:lstStyle/>
            <a:p>
              <a:r>
                <a:rPr lang="zh-CN" altLang="en-US" sz="2800" dirty="0">
                  <a:solidFill>
                    <a:schemeClr val="tx1">
                      <a:lumMod val="85000"/>
                      <a:lumOff val="15000"/>
                    </a:schemeClr>
                  </a:solidFill>
                </a:rPr>
                <a:t>训练</a:t>
              </a:r>
            </a:p>
          </p:txBody>
        </p:sp>
        <p:sp>
          <p:nvSpPr>
            <p:cNvPr id="32" name="椭圆 31"/>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2" name="文本框 11"/>
          <p:cNvSpPr txBox="1"/>
          <p:nvPr/>
        </p:nvSpPr>
        <p:spPr>
          <a:xfrm>
            <a:off x="4955589" y="23956"/>
            <a:ext cx="2605640" cy="460375"/>
          </a:xfrm>
          <a:prstGeom prst="rect">
            <a:avLst/>
          </a:prstGeom>
          <a:noFill/>
        </p:spPr>
        <p:txBody>
          <a:bodyPr wrap="square" rtlCol="0">
            <a:spAutoFit/>
          </a:bodyPr>
          <a:lstStyle/>
          <a:p>
            <a:r>
              <a:rPr lang="en-US" altLang="zh-CN" sz="2400" dirty="0">
                <a:solidFill>
                  <a:schemeClr val="tx1">
                    <a:lumMod val="50000"/>
                    <a:lumOff val="50000"/>
                  </a:schemeClr>
                </a:solidFill>
              </a:rPr>
              <a:t>EasyDL</a:t>
            </a:r>
            <a:r>
              <a:rPr lang="zh-CN" altLang="en-US" sz="2400" dirty="0">
                <a:solidFill>
                  <a:schemeClr val="tx1">
                    <a:lumMod val="50000"/>
                    <a:lumOff val="50000"/>
                  </a:schemeClr>
                </a:solidFill>
              </a:rPr>
              <a:t>训练结果</a:t>
            </a:r>
          </a:p>
        </p:txBody>
      </p:sp>
      <p:pic>
        <p:nvPicPr>
          <p:cNvPr id="2" name="图片 1" descr="cf03efc148f8911a5e385858f48a939"/>
          <p:cNvPicPr>
            <a:picLocks noChangeAspect="1"/>
          </p:cNvPicPr>
          <p:nvPr/>
        </p:nvPicPr>
        <p:blipFill>
          <a:blip r:embed="rId5"/>
          <a:stretch>
            <a:fillRect/>
          </a:stretch>
        </p:blipFill>
        <p:spPr>
          <a:xfrm>
            <a:off x="481330" y="484505"/>
            <a:ext cx="10474960" cy="52108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28159" y="2875002"/>
            <a:ext cx="3535680" cy="1106805"/>
          </a:xfrm>
          <a:prstGeom prst="rect">
            <a:avLst/>
          </a:prstGeom>
          <a:noFill/>
        </p:spPr>
        <p:txBody>
          <a:bodyPr wrap="none" rtlCol="0">
            <a:spAutoFit/>
          </a:bodyPr>
          <a:lstStyle/>
          <a:p>
            <a:pPr algn="ctr"/>
            <a:r>
              <a:rPr lang="zh-CN" altLang="en-US" sz="6600" dirty="0">
                <a:solidFill>
                  <a:schemeClr val="tx1">
                    <a:lumMod val="85000"/>
                    <a:lumOff val="15000"/>
                  </a:schemeClr>
                </a:solidFill>
              </a:rPr>
              <a:t>整体设计</a:t>
            </a:r>
          </a:p>
        </p:txBody>
      </p:sp>
      <p:sp>
        <p:nvSpPr>
          <p:cNvPr id="3" name="文本框 2"/>
          <p:cNvSpPr txBox="1"/>
          <p:nvPr/>
        </p:nvSpPr>
        <p:spPr>
          <a:xfrm>
            <a:off x="4647281" y="-352540"/>
            <a:ext cx="2897437" cy="3154710"/>
          </a:xfrm>
          <a:prstGeom prst="rect">
            <a:avLst/>
          </a:prstGeom>
          <a:noFill/>
        </p:spPr>
        <p:txBody>
          <a:bodyPr wrap="square" rtlCol="0">
            <a:spAutoFit/>
          </a:bodyPr>
          <a:lstStyle/>
          <a:p>
            <a:pPr algn="ctr"/>
            <a:r>
              <a:rPr lang="en-US" altLang="zh-CN" sz="19900" dirty="0">
                <a:solidFill>
                  <a:schemeClr val="tx1">
                    <a:lumMod val="50000"/>
                    <a:lumOff val="50000"/>
                  </a:schemeClr>
                </a:solidFill>
              </a:rPr>
              <a:t>03</a:t>
            </a:r>
            <a:endParaRPr lang="zh-CN" altLang="en-US" sz="19900" dirty="0">
              <a:solidFill>
                <a:schemeClr val="tx1">
                  <a:lumMod val="50000"/>
                  <a:lumOff val="50000"/>
                </a:schemeClr>
              </a:solidFill>
            </a:endParaRPr>
          </a:p>
        </p:txBody>
      </p:sp>
      <p:sp>
        <p:nvSpPr>
          <p:cNvPr id="24" name="圆: 空心 23"/>
          <p:cNvSpPr/>
          <p:nvPr/>
        </p:nvSpPr>
        <p:spPr>
          <a:xfrm>
            <a:off x="2399792" y="-4821241"/>
            <a:ext cx="7400352" cy="7400352"/>
          </a:xfrm>
          <a:prstGeom prst="donut">
            <a:avLst>
              <a:gd name="adj" fmla="val 5729"/>
            </a:avLst>
          </a:prstGeom>
          <a:gradFill>
            <a:gsLst>
              <a:gs pos="0">
                <a:srgbClr val="08AEEA"/>
              </a:gs>
              <a:gs pos="100000">
                <a:srgbClr val="2AF598"/>
              </a:gs>
            </a:gsLst>
            <a:lin ang="2700000" scaled="0"/>
          </a:gradFill>
          <a:ln>
            <a:noFill/>
          </a:ln>
          <a:effectLst>
            <a:outerShdw blurRad="63500" dist="38100" dir="16200000" rotWithShape="0">
              <a:srgbClr val="18CAB5">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2395824" y="3982998"/>
            <a:ext cx="7400352" cy="506730"/>
          </a:xfrm>
          <a:prstGeom prst="rect">
            <a:avLst/>
          </a:prstGeom>
          <a:noFill/>
        </p:spPr>
        <p:txBody>
          <a:bodyPr wrap="square" rtlCol="0">
            <a:spAutoFit/>
          </a:bodyPr>
          <a:lstStyle/>
          <a:p>
            <a:pPr algn="ctr">
              <a:lnSpc>
                <a:spcPct val="150000"/>
              </a:lnSpc>
            </a:pPr>
            <a:r>
              <a:rPr lang="zh-CN" altLang="en-US" dirty="0">
                <a:solidFill>
                  <a:srgbClr val="898989"/>
                </a:solidFill>
                <a:latin typeface="微软雅黑 Light" panose="020B0502040204020203" pitchFamily="34" charset="-122"/>
                <a:ea typeface="微软雅黑 Light" panose="020B0502040204020203" pitchFamily="34" charset="-122"/>
                <a:cs typeface="微软雅黑" panose="020B0503020204020204" pitchFamily="18" charset="-122"/>
              </a:rPr>
              <a:t>包括页面设计和后端设计</a:t>
            </a:r>
          </a:p>
        </p:txBody>
      </p:sp>
      <p:sp>
        <p:nvSpPr>
          <p:cNvPr id="9" name="矩形: 圆角 8"/>
          <p:cNvSpPr/>
          <p:nvPr/>
        </p:nvSpPr>
        <p:spPr>
          <a:xfrm>
            <a:off x="5219700" y="5895587"/>
            <a:ext cx="1752600" cy="452854"/>
          </a:xfrm>
          <a:prstGeom prst="roundRect">
            <a:avLst>
              <a:gd name="adj" fmla="val 50000"/>
            </a:avLst>
          </a:prstGeom>
          <a:noFill/>
          <a:ln>
            <a:gradFill>
              <a:gsLst>
                <a:gs pos="0">
                  <a:srgbClr val="08AEEA"/>
                </a:gs>
                <a:gs pos="100000">
                  <a:srgbClr val="2AF598"/>
                </a:gs>
              </a:gsLst>
              <a:lin ang="2700000" scaled="0"/>
            </a:gradFill>
          </a:ln>
          <a:effectLst>
            <a:outerShdw blurRad="317500" dist="114300" dir="5400000" sx="90000" sy="90000" algn="t" rotWithShape="0">
              <a:srgbClr val="21E3D2">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462653" y="5937348"/>
            <a:ext cx="1266693" cy="369332"/>
          </a:xfrm>
          <a:prstGeom prst="rect">
            <a:avLst/>
          </a:prstGeom>
          <a:noFill/>
        </p:spPr>
        <p:txBody>
          <a:bodyPr wrap="none" rtlCol="0">
            <a:spAutoFit/>
          </a:bodyPr>
          <a:lstStyle/>
          <a:p>
            <a:pPr algn="ctr"/>
            <a:r>
              <a:rPr lang="en-US" altLang="zh-CN" dirty="0">
                <a:gradFill>
                  <a:gsLst>
                    <a:gs pos="0">
                      <a:srgbClr val="08AEEA"/>
                    </a:gs>
                    <a:gs pos="100000">
                      <a:srgbClr val="2AF598"/>
                    </a:gs>
                  </a:gsLst>
                  <a:lin ang="2700000" scaled="0"/>
                </a:gradFill>
                <a:latin typeface="+mj-lt"/>
                <a:ea typeface="+mj-ea"/>
              </a:rPr>
              <a:t>CONTINUE</a:t>
            </a:r>
            <a:endParaRPr lang="zh-CN" altLang="en-US" dirty="0">
              <a:gradFill>
                <a:gsLst>
                  <a:gs pos="0">
                    <a:srgbClr val="08AEEA"/>
                  </a:gs>
                  <a:gs pos="100000">
                    <a:srgbClr val="2AF598"/>
                  </a:gs>
                </a:gsLst>
                <a:lin ang="2700000" scaled="0"/>
              </a:gradFill>
              <a:latin typeface="+mj-lt"/>
              <a:ea typeface="+mj-ea"/>
            </a:endParaRPr>
          </a:p>
        </p:txBody>
      </p:sp>
      <p:grpSp>
        <p:nvGrpSpPr>
          <p:cNvPr id="12" name="Group 4"/>
          <p:cNvGrpSpPr>
            <a:grpSpLocks noChangeAspect="1"/>
          </p:cNvGrpSpPr>
          <p:nvPr/>
        </p:nvGrpSpPr>
        <p:grpSpPr bwMode="auto">
          <a:xfrm>
            <a:off x="5812630" y="5043932"/>
            <a:ext cx="566738" cy="603250"/>
            <a:chOff x="5979" y="3076"/>
            <a:chExt cx="357" cy="380"/>
          </a:xfrm>
          <a:gradFill>
            <a:gsLst>
              <a:gs pos="0">
                <a:srgbClr val="08AEEA"/>
              </a:gs>
              <a:gs pos="100000">
                <a:srgbClr val="2AF598"/>
              </a:gs>
            </a:gsLst>
            <a:lin ang="2700000" scaled="0"/>
          </a:gradFill>
        </p:grpSpPr>
        <p:sp>
          <p:nvSpPr>
            <p:cNvPr id="14" name="Freeform 5"/>
            <p:cNvSpPr>
              <a:spLocks noEditPoints="1"/>
            </p:cNvSpPr>
            <p:nvPr/>
          </p:nvSpPr>
          <p:spPr bwMode="auto">
            <a:xfrm>
              <a:off x="6160" y="3243"/>
              <a:ext cx="28" cy="213"/>
            </a:xfrm>
            <a:custGeom>
              <a:avLst/>
              <a:gdLst>
                <a:gd name="T0" fmla="*/ 3 w 15"/>
                <a:gd name="T1" fmla="*/ 1 h 106"/>
                <a:gd name="T2" fmla="*/ 0 w 15"/>
                <a:gd name="T3" fmla="*/ 4 h 106"/>
                <a:gd name="T4" fmla="*/ 7 w 15"/>
                <a:gd name="T5" fmla="*/ 103 h 106"/>
                <a:gd name="T6" fmla="*/ 10 w 15"/>
                <a:gd name="T7" fmla="*/ 106 h 106"/>
                <a:gd name="T8" fmla="*/ 10 w 15"/>
                <a:gd name="T9" fmla="*/ 106 h 106"/>
                <a:gd name="T10" fmla="*/ 13 w 15"/>
                <a:gd name="T11" fmla="*/ 103 h 106"/>
                <a:gd name="T12" fmla="*/ 7 w 15"/>
                <a:gd name="T13" fmla="*/ 3 h 106"/>
                <a:gd name="T14" fmla="*/ 3 w 15"/>
                <a:gd name="T15" fmla="*/ 1 h 106"/>
                <a:gd name="T16" fmla="*/ 3 w 15"/>
                <a:gd name="T17" fmla="*/ 1 h 106"/>
                <a:gd name="T18" fmla="*/ 3 w 15"/>
                <a:gd name="T19" fmla="*/ 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6">
                  <a:moveTo>
                    <a:pt x="3" y="1"/>
                  </a:moveTo>
                  <a:cubicBezTo>
                    <a:pt x="1" y="1"/>
                    <a:pt x="0" y="3"/>
                    <a:pt x="0" y="4"/>
                  </a:cubicBezTo>
                  <a:cubicBezTo>
                    <a:pt x="0" y="5"/>
                    <a:pt x="9" y="35"/>
                    <a:pt x="7" y="103"/>
                  </a:cubicBezTo>
                  <a:cubicBezTo>
                    <a:pt x="7" y="104"/>
                    <a:pt x="8" y="106"/>
                    <a:pt x="10" y="106"/>
                  </a:cubicBezTo>
                  <a:cubicBezTo>
                    <a:pt x="10" y="106"/>
                    <a:pt x="10" y="106"/>
                    <a:pt x="10" y="106"/>
                  </a:cubicBezTo>
                  <a:cubicBezTo>
                    <a:pt x="12" y="106"/>
                    <a:pt x="13" y="105"/>
                    <a:pt x="13" y="103"/>
                  </a:cubicBezTo>
                  <a:cubicBezTo>
                    <a:pt x="15" y="34"/>
                    <a:pt x="7" y="4"/>
                    <a:pt x="7" y="3"/>
                  </a:cubicBezTo>
                  <a:cubicBezTo>
                    <a:pt x="6" y="1"/>
                    <a:pt x="4" y="0"/>
                    <a:pt x="3" y="1"/>
                  </a:cubicBezTo>
                  <a:close/>
                  <a:moveTo>
                    <a:pt x="3" y="1"/>
                  </a:moveTo>
                  <a:cubicBezTo>
                    <a:pt x="3" y="1"/>
                    <a:pt x="3" y="1"/>
                    <a:pt x="3"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6068" y="3076"/>
              <a:ext cx="268" cy="213"/>
            </a:xfrm>
            <a:custGeom>
              <a:avLst/>
              <a:gdLst>
                <a:gd name="T0" fmla="*/ 131 w 141"/>
                <a:gd name="T1" fmla="*/ 53 h 106"/>
                <a:gd name="T2" fmla="*/ 51 w 141"/>
                <a:gd name="T3" fmla="*/ 0 h 106"/>
                <a:gd name="T4" fmla="*/ 18 w 141"/>
                <a:gd name="T5" fmla="*/ 7 h 106"/>
                <a:gd name="T6" fmla="*/ 2 w 141"/>
                <a:gd name="T7" fmla="*/ 16 h 106"/>
                <a:gd name="T8" fmla="*/ 1 w 141"/>
                <a:gd name="T9" fmla="*/ 20 h 106"/>
                <a:gd name="T10" fmla="*/ 5 w 141"/>
                <a:gd name="T11" fmla="*/ 21 h 106"/>
                <a:gd name="T12" fmla="*/ 21 w 141"/>
                <a:gd name="T13" fmla="*/ 13 h 106"/>
                <a:gd name="T14" fmla="*/ 51 w 141"/>
                <a:gd name="T15" fmla="*/ 7 h 106"/>
                <a:gd name="T16" fmla="*/ 125 w 141"/>
                <a:gd name="T17" fmla="*/ 55 h 106"/>
                <a:gd name="T18" fmla="*/ 134 w 141"/>
                <a:gd name="T19" fmla="*/ 103 h 106"/>
                <a:gd name="T20" fmla="*/ 138 w 141"/>
                <a:gd name="T21" fmla="*/ 106 h 106"/>
                <a:gd name="T22" fmla="*/ 138 w 141"/>
                <a:gd name="T23" fmla="*/ 106 h 106"/>
                <a:gd name="T24" fmla="*/ 141 w 141"/>
                <a:gd name="T25" fmla="*/ 102 h 106"/>
                <a:gd name="T26" fmla="*/ 131 w 141"/>
                <a:gd name="T27" fmla="*/ 53 h 106"/>
                <a:gd name="T28" fmla="*/ 131 w 141"/>
                <a:gd name="T29" fmla="*/ 53 h 106"/>
                <a:gd name="T30" fmla="*/ 131 w 141"/>
                <a:gd name="T31"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06">
                  <a:moveTo>
                    <a:pt x="131" y="53"/>
                  </a:moveTo>
                  <a:cubicBezTo>
                    <a:pt x="117" y="21"/>
                    <a:pt x="86" y="0"/>
                    <a:pt x="51" y="0"/>
                  </a:cubicBezTo>
                  <a:cubicBezTo>
                    <a:pt x="40" y="0"/>
                    <a:pt x="29" y="2"/>
                    <a:pt x="18" y="7"/>
                  </a:cubicBezTo>
                  <a:cubicBezTo>
                    <a:pt x="12" y="9"/>
                    <a:pt x="7" y="12"/>
                    <a:pt x="2" y="16"/>
                  </a:cubicBezTo>
                  <a:cubicBezTo>
                    <a:pt x="0" y="16"/>
                    <a:pt x="0" y="18"/>
                    <a:pt x="1" y="20"/>
                  </a:cubicBezTo>
                  <a:cubicBezTo>
                    <a:pt x="2" y="21"/>
                    <a:pt x="4" y="22"/>
                    <a:pt x="5" y="21"/>
                  </a:cubicBezTo>
                  <a:cubicBezTo>
                    <a:pt x="10" y="18"/>
                    <a:pt x="15" y="15"/>
                    <a:pt x="21" y="13"/>
                  </a:cubicBezTo>
                  <a:cubicBezTo>
                    <a:pt x="30" y="9"/>
                    <a:pt x="41" y="7"/>
                    <a:pt x="51" y="7"/>
                  </a:cubicBezTo>
                  <a:cubicBezTo>
                    <a:pt x="84" y="7"/>
                    <a:pt x="113" y="26"/>
                    <a:pt x="125" y="55"/>
                  </a:cubicBezTo>
                  <a:cubicBezTo>
                    <a:pt x="130" y="68"/>
                    <a:pt x="133" y="90"/>
                    <a:pt x="134" y="103"/>
                  </a:cubicBezTo>
                  <a:cubicBezTo>
                    <a:pt x="135" y="105"/>
                    <a:pt x="136" y="106"/>
                    <a:pt x="138" y="106"/>
                  </a:cubicBezTo>
                  <a:cubicBezTo>
                    <a:pt x="138" y="106"/>
                    <a:pt x="138" y="106"/>
                    <a:pt x="138" y="106"/>
                  </a:cubicBezTo>
                  <a:cubicBezTo>
                    <a:pt x="140" y="106"/>
                    <a:pt x="141" y="104"/>
                    <a:pt x="141" y="102"/>
                  </a:cubicBezTo>
                  <a:cubicBezTo>
                    <a:pt x="139" y="87"/>
                    <a:pt x="136" y="65"/>
                    <a:pt x="131" y="53"/>
                  </a:cubicBezTo>
                  <a:close/>
                  <a:moveTo>
                    <a:pt x="131" y="53"/>
                  </a:moveTo>
                  <a:cubicBezTo>
                    <a:pt x="131" y="53"/>
                    <a:pt x="131" y="53"/>
                    <a:pt x="131" y="5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979" y="3126"/>
              <a:ext cx="76" cy="213"/>
            </a:xfrm>
            <a:custGeom>
              <a:avLst/>
              <a:gdLst>
                <a:gd name="T0" fmla="*/ 39 w 40"/>
                <a:gd name="T1" fmla="*/ 6 h 106"/>
                <a:gd name="T2" fmla="*/ 39 w 40"/>
                <a:gd name="T3" fmla="*/ 2 h 106"/>
                <a:gd name="T4" fmla="*/ 35 w 40"/>
                <a:gd name="T5" fmla="*/ 2 h 106"/>
                <a:gd name="T6" fmla="*/ 16 w 40"/>
                <a:gd name="T7" fmla="*/ 104 h 106"/>
                <a:gd name="T8" fmla="*/ 19 w 40"/>
                <a:gd name="T9" fmla="*/ 106 h 106"/>
                <a:gd name="T10" fmla="*/ 20 w 40"/>
                <a:gd name="T11" fmla="*/ 106 h 106"/>
                <a:gd name="T12" fmla="*/ 23 w 40"/>
                <a:gd name="T13" fmla="*/ 102 h 106"/>
                <a:gd name="T14" fmla="*/ 39 w 40"/>
                <a:gd name="T15" fmla="*/ 6 h 106"/>
                <a:gd name="T16" fmla="*/ 39 w 40"/>
                <a:gd name="T17" fmla="*/ 6 h 106"/>
                <a:gd name="T18" fmla="*/ 39 w 40"/>
                <a:gd name="T19"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06">
                  <a:moveTo>
                    <a:pt x="39" y="6"/>
                  </a:moveTo>
                  <a:cubicBezTo>
                    <a:pt x="40" y="5"/>
                    <a:pt x="40" y="3"/>
                    <a:pt x="39" y="2"/>
                  </a:cubicBezTo>
                  <a:cubicBezTo>
                    <a:pt x="38" y="0"/>
                    <a:pt x="36" y="0"/>
                    <a:pt x="35" y="2"/>
                  </a:cubicBezTo>
                  <a:cubicBezTo>
                    <a:pt x="17" y="19"/>
                    <a:pt x="0" y="50"/>
                    <a:pt x="16" y="104"/>
                  </a:cubicBezTo>
                  <a:cubicBezTo>
                    <a:pt x="17" y="105"/>
                    <a:pt x="18" y="106"/>
                    <a:pt x="19" y="106"/>
                  </a:cubicBezTo>
                  <a:cubicBezTo>
                    <a:pt x="20" y="106"/>
                    <a:pt x="20" y="106"/>
                    <a:pt x="20" y="106"/>
                  </a:cubicBezTo>
                  <a:cubicBezTo>
                    <a:pt x="22" y="106"/>
                    <a:pt x="23" y="104"/>
                    <a:pt x="23" y="102"/>
                  </a:cubicBezTo>
                  <a:cubicBezTo>
                    <a:pt x="11" y="62"/>
                    <a:pt x="16" y="29"/>
                    <a:pt x="39" y="6"/>
                  </a:cubicBezTo>
                  <a:close/>
                  <a:moveTo>
                    <a:pt x="39" y="6"/>
                  </a:moveTo>
                  <a:cubicBezTo>
                    <a:pt x="39" y="6"/>
                    <a:pt x="39" y="6"/>
                    <a:pt x="39"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6025" y="3114"/>
              <a:ext cx="277" cy="290"/>
            </a:xfrm>
            <a:custGeom>
              <a:avLst/>
              <a:gdLst>
                <a:gd name="T0" fmla="*/ 77 w 146"/>
                <a:gd name="T1" fmla="*/ 0 h 144"/>
                <a:gd name="T2" fmla="*/ 49 w 146"/>
                <a:gd name="T3" fmla="*/ 6 h 144"/>
                <a:gd name="T4" fmla="*/ 10 w 146"/>
                <a:gd name="T5" fmla="*/ 86 h 144"/>
                <a:gd name="T6" fmla="*/ 12 w 146"/>
                <a:gd name="T7" fmla="*/ 96 h 144"/>
                <a:gd name="T8" fmla="*/ 13 w 146"/>
                <a:gd name="T9" fmla="*/ 141 h 144"/>
                <a:gd name="T10" fmla="*/ 17 w 146"/>
                <a:gd name="T11" fmla="*/ 144 h 144"/>
                <a:gd name="T12" fmla="*/ 20 w 146"/>
                <a:gd name="T13" fmla="*/ 141 h 144"/>
                <a:gd name="T14" fmla="*/ 18 w 146"/>
                <a:gd name="T15" fmla="*/ 95 h 144"/>
                <a:gd name="T16" fmla="*/ 16 w 146"/>
                <a:gd name="T17" fmla="*/ 84 h 144"/>
                <a:gd name="T18" fmla="*/ 51 w 146"/>
                <a:gd name="T19" fmla="*/ 11 h 144"/>
                <a:gd name="T20" fmla="*/ 77 w 146"/>
                <a:gd name="T21" fmla="*/ 7 h 144"/>
                <a:gd name="T22" fmla="*/ 133 w 146"/>
                <a:gd name="T23" fmla="*/ 51 h 144"/>
                <a:gd name="T24" fmla="*/ 139 w 146"/>
                <a:gd name="T25" fmla="*/ 135 h 144"/>
                <a:gd name="T26" fmla="*/ 142 w 146"/>
                <a:gd name="T27" fmla="*/ 138 h 144"/>
                <a:gd name="T28" fmla="*/ 145 w 146"/>
                <a:gd name="T29" fmla="*/ 135 h 144"/>
                <a:gd name="T30" fmla="*/ 139 w 146"/>
                <a:gd name="T31" fmla="*/ 49 h 144"/>
                <a:gd name="T32" fmla="*/ 77 w 146"/>
                <a:gd name="T33" fmla="*/ 0 h 144"/>
                <a:gd name="T34" fmla="*/ 77 w 146"/>
                <a:gd name="T35" fmla="*/ 0 h 144"/>
                <a:gd name="T36" fmla="*/ 77 w 146"/>
                <a:gd name="T3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6" h="144">
                  <a:moveTo>
                    <a:pt x="77" y="0"/>
                  </a:moveTo>
                  <a:cubicBezTo>
                    <a:pt x="67" y="0"/>
                    <a:pt x="58" y="2"/>
                    <a:pt x="49" y="6"/>
                  </a:cubicBezTo>
                  <a:cubicBezTo>
                    <a:pt x="17" y="19"/>
                    <a:pt x="0" y="53"/>
                    <a:pt x="10" y="86"/>
                  </a:cubicBezTo>
                  <a:cubicBezTo>
                    <a:pt x="11" y="89"/>
                    <a:pt x="12" y="93"/>
                    <a:pt x="12" y="96"/>
                  </a:cubicBezTo>
                  <a:cubicBezTo>
                    <a:pt x="13" y="104"/>
                    <a:pt x="13" y="118"/>
                    <a:pt x="13" y="141"/>
                  </a:cubicBezTo>
                  <a:cubicBezTo>
                    <a:pt x="13" y="143"/>
                    <a:pt x="15" y="144"/>
                    <a:pt x="17" y="144"/>
                  </a:cubicBezTo>
                  <a:cubicBezTo>
                    <a:pt x="18" y="144"/>
                    <a:pt x="20" y="143"/>
                    <a:pt x="20" y="141"/>
                  </a:cubicBezTo>
                  <a:cubicBezTo>
                    <a:pt x="20" y="117"/>
                    <a:pt x="20" y="103"/>
                    <a:pt x="18" y="95"/>
                  </a:cubicBezTo>
                  <a:cubicBezTo>
                    <a:pt x="18" y="91"/>
                    <a:pt x="17" y="88"/>
                    <a:pt x="16" y="84"/>
                  </a:cubicBezTo>
                  <a:cubicBezTo>
                    <a:pt x="8" y="55"/>
                    <a:pt x="23" y="23"/>
                    <a:pt x="51" y="11"/>
                  </a:cubicBezTo>
                  <a:cubicBezTo>
                    <a:pt x="59" y="8"/>
                    <a:pt x="68" y="7"/>
                    <a:pt x="77" y="7"/>
                  </a:cubicBezTo>
                  <a:cubicBezTo>
                    <a:pt x="99" y="8"/>
                    <a:pt x="125" y="28"/>
                    <a:pt x="133" y="51"/>
                  </a:cubicBezTo>
                  <a:cubicBezTo>
                    <a:pt x="140" y="70"/>
                    <a:pt x="140" y="104"/>
                    <a:pt x="139" y="135"/>
                  </a:cubicBezTo>
                  <a:cubicBezTo>
                    <a:pt x="139" y="136"/>
                    <a:pt x="140" y="138"/>
                    <a:pt x="142" y="138"/>
                  </a:cubicBezTo>
                  <a:cubicBezTo>
                    <a:pt x="144" y="138"/>
                    <a:pt x="145" y="137"/>
                    <a:pt x="145" y="135"/>
                  </a:cubicBezTo>
                  <a:cubicBezTo>
                    <a:pt x="146" y="104"/>
                    <a:pt x="146" y="69"/>
                    <a:pt x="139" y="49"/>
                  </a:cubicBezTo>
                  <a:cubicBezTo>
                    <a:pt x="130" y="23"/>
                    <a:pt x="102" y="1"/>
                    <a:pt x="77" y="0"/>
                  </a:cubicBezTo>
                  <a:close/>
                  <a:moveTo>
                    <a:pt x="77" y="0"/>
                  </a:moveTo>
                  <a:cubicBezTo>
                    <a:pt x="77" y="0"/>
                    <a:pt x="77" y="0"/>
                    <a:pt x="7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6141" y="3154"/>
              <a:ext cx="125" cy="270"/>
            </a:xfrm>
            <a:custGeom>
              <a:avLst/>
              <a:gdLst>
                <a:gd name="T0" fmla="*/ 13 w 66"/>
                <a:gd name="T1" fmla="*/ 0 h 134"/>
                <a:gd name="T2" fmla="*/ 3 w 66"/>
                <a:gd name="T3" fmla="*/ 1 h 134"/>
                <a:gd name="T4" fmla="*/ 1 w 66"/>
                <a:gd name="T5" fmla="*/ 5 h 134"/>
                <a:gd name="T6" fmla="*/ 5 w 66"/>
                <a:gd name="T7" fmla="*/ 7 h 134"/>
                <a:gd name="T8" fmla="*/ 13 w 66"/>
                <a:gd name="T9" fmla="*/ 6 h 134"/>
                <a:gd name="T10" fmla="*/ 52 w 66"/>
                <a:gd name="T11" fmla="*/ 31 h 134"/>
                <a:gd name="T12" fmla="*/ 58 w 66"/>
                <a:gd name="T13" fmla="*/ 131 h 134"/>
                <a:gd name="T14" fmla="*/ 61 w 66"/>
                <a:gd name="T15" fmla="*/ 134 h 134"/>
                <a:gd name="T16" fmla="*/ 61 w 66"/>
                <a:gd name="T17" fmla="*/ 134 h 134"/>
                <a:gd name="T18" fmla="*/ 65 w 66"/>
                <a:gd name="T19" fmla="*/ 131 h 134"/>
                <a:gd name="T20" fmla="*/ 58 w 66"/>
                <a:gd name="T21" fmla="*/ 29 h 134"/>
                <a:gd name="T22" fmla="*/ 13 w 66"/>
                <a:gd name="T23" fmla="*/ 0 h 134"/>
                <a:gd name="T24" fmla="*/ 13 w 66"/>
                <a:gd name="T25" fmla="*/ 0 h 134"/>
                <a:gd name="T26" fmla="*/ 13 w 66"/>
                <a:gd name="T2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134">
                  <a:moveTo>
                    <a:pt x="13" y="0"/>
                  </a:moveTo>
                  <a:cubicBezTo>
                    <a:pt x="10" y="0"/>
                    <a:pt x="6" y="0"/>
                    <a:pt x="3" y="1"/>
                  </a:cubicBezTo>
                  <a:cubicBezTo>
                    <a:pt x="1" y="1"/>
                    <a:pt x="0" y="3"/>
                    <a:pt x="1" y="5"/>
                  </a:cubicBezTo>
                  <a:cubicBezTo>
                    <a:pt x="1" y="6"/>
                    <a:pt x="3" y="7"/>
                    <a:pt x="5" y="7"/>
                  </a:cubicBezTo>
                  <a:cubicBezTo>
                    <a:pt x="7" y="6"/>
                    <a:pt x="10" y="6"/>
                    <a:pt x="13" y="6"/>
                  </a:cubicBezTo>
                  <a:cubicBezTo>
                    <a:pt x="30" y="6"/>
                    <a:pt x="45" y="16"/>
                    <a:pt x="52" y="31"/>
                  </a:cubicBezTo>
                  <a:cubicBezTo>
                    <a:pt x="60" y="50"/>
                    <a:pt x="60" y="79"/>
                    <a:pt x="58" y="131"/>
                  </a:cubicBezTo>
                  <a:cubicBezTo>
                    <a:pt x="58" y="132"/>
                    <a:pt x="60" y="134"/>
                    <a:pt x="61" y="134"/>
                  </a:cubicBezTo>
                  <a:cubicBezTo>
                    <a:pt x="61" y="134"/>
                    <a:pt x="61" y="134"/>
                    <a:pt x="61" y="134"/>
                  </a:cubicBezTo>
                  <a:cubicBezTo>
                    <a:pt x="63" y="134"/>
                    <a:pt x="65" y="133"/>
                    <a:pt x="65" y="131"/>
                  </a:cubicBezTo>
                  <a:cubicBezTo>
                    <a:pt x="66" y="77"/>
                    <a:pt x="66" y="48"/>
                    <a:pt x="58" y="29"/>
                  </a:cubicBezTo>
                  <a:cubicBezTo>
                    <a:pt x="50" y="11"/>
                    <a:pt x="33" y="0"/>
                    <a:pt x="13" y="0"/>
                  </a:cubicBezTo>
                  <a:close/>
                  <a:moveTo>
                    <a:pt x="13" y="0"/>
                  </a:move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
            <p:cNvSpPr>
              <a:spLocks noEditPoints="1"/>
            </p:cNvSpPr>
            <p:nvPr/>
          </p:nvSpPr>
          <p:spPr bwMode="auto">
            <a:xfrm>
              <a:off x="6068" y="3169"/>
              <a:ext cx="55" cy="243"/>
            </a:xfrm>
            <a:custGeom>
              <a:avLst/>
              <a:gdLst>
                <a:gd name="T0" fmla="*/ 28 w 29"/>
                <a:gd name="T1" fmla="*/ 6 h 121"/>
                <a:gd name="T2" fmla="*/ 28 w 29"/>
                <a:gd name="T3" fmla="*/ 2 h 121"/>
                <a:gd name="T4" fmla="*/ 24 w 29"/>
                <a:gd name="T5" fmla="*/ 1 h 121"/>
                <a:gd name="T6" fmla="*/ 6 w 29"/>
                <a:gd name="T7" fmla="*/ 57 h 121"/>
                <a:gd name="T8" fmla="*/ 13 w 29"/>
                <a:gd name="T9" fmla="*/ 117 h 121"/>
                <a:gd name="T10" fmla="*/ 16 w 29"/>
                <a:gd name="T11" fmla="*/ 121 h 121"/>
                <a:gd name="T12" fmla="*/ 19 w 29"/>
                <a:gd name="T13" fmla="*/ 117 h 121"/>
                <a:gd name="T14" fmla="*/ 12 w 29"/>
                <a:gd name="T15" fmla="*/ 55 h 121"/>
                <a:gd name="T16" fmla="*/ 28 w 29"/>
                <a:gd name="T17" fmla="*/ 6 h 121"/>
                <a:gd name="T18" fmla="*/ 28 w 29"/>
                <a:gd name="T19" fmla="*/ 6 h 121"/>
                <a:gd name="T20" fmla="*/ 28 w 29"/>
                <a:gd name="T21"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21">
                  <a:moveTo>
                    <a:pt x="28" y="6"/>
                  </a:moveTo>
                  <a:cubicBezTo>
                    <a:pt x="29" y="5"/>
                    <a:pt x="29" y="3"/>
                    <a:pt x="28" y="2"/>
                  </a:cubicBezTo>
                  <a:cubicBezTo>
                    <a:pt x="27" y="1"/>
                    <a:pt x="25" y="0"/>
                    <a:pt x="24" y="1"/>
                  </a:cubicBezTo>
                  <a:cubicBezTo>
                    <a:pt x="7" y="13"/>
                    <a:pt x="0" y="35"/>
                    <a:pt x="6" y="57"/>
                  </a:cubicBezTo>
                  <a:cubicBezTo>
                    <a:pt x="6" y="57"/>
                    <a:pt x="13" y="80"/>
                    <a:pt x="13" y="117"/>
                  </a:cubicBezTo>
                  <a:cubicBezTo>
                    <a:pt x="13" y="119"/>
                    <a:pt x="14" y="121"/>
                    <a:pt x="16" y="121"/>
                  </a:cubicBezTo>
                  <a:cubicBezTo>
                    <a:pt x="18" y="121"/>
                    <a:pt x="19" y="119"/>
                    <a:pt x="19" y="117"/>
                  </a:cubicBezTo>
                  <a:cubicBezTo>
                    <a:pt x="19" y="80"/>
                    <a:pt x="13" y="56"/>
                    <a:pt x="12" y="55"/>
                  </a:cubicBezTo>
                  <a:cubicBezTo>
                    <a:pt x="7" y="36"/>
                    <a:pt x="13" y="17"/>
                    <a:pt x="28" y="6"/>
                  </a:cubicBezTo>
                  <a:close/>
                  <a:moveTo>
                    <a:pt x="28" y="6"/>
                  </a:moveTo>
                  <a:cubicBezTo>
                    <a:pt x="28" y="6"/>
                    <a:pt x="28" y="6"/>
                    <a:pt x="28"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1"/>
            <p:cNvSpPr>
              <a:spLocks noEditPoints="1"/>
            </p:cNvSpPr>
            <p:nvPr/>
          </p:nvSpPr>
          <p:spPr bwMode="auto">
            <a:xfrm>
              <a:off x="6215" y="3380"/>
              <a:ext cx="13" cy="64"/>
            </a:xfrm>
            <a:custGeom>
              <a:avLst/>
              <a:gdLst>
                <a:gd name="T0" fmla="*/ 6 w 7"/>
                <a:gd name="T1" fmla="*/ 3 h 32"/>
                <a:gd name="T2" fmla="*/ 3 w 7"/>
                <a:gd name="T3" fmla="*/ 0 h 32"/>
                <a:gd name="T4" fmla="*/ 3 w 7"/>
                <a:gd name="T5" fmla="*/ 0 h 32"/>
                <a:gd name="T6" fmla="*/ 0 w 7"/>
                <a:gd name="T7" fmla="*/ 3 h 32"/>
                <a:gd name="T8" fmla="*/ 0 w 7"/>
                <a:gd name="T9" fmla="*/ 13 h 32"/>
                <a:gd name="T10" fmla="*/ 0 w 7"/>
                <a:gd name="T11" fmla="*/ 28 h 32"/>
                <a:gd name="T12" fmla="*/ 3 w 7"/>
                <a:gd name="T13" fmla="*/ 32 h 32"/>
                <a:gd name="T14" fmla="*/ 3 w 7"/>
                <a:gd name="T15" fmla="*/ 32 h 32"/>
                <a:gd name="T16" fmla="*/ 6 w 7"/>
                <a:gd name="T17" fmla="*/ 29 h 32"/>
                <a:gd name="T18" fmla="*/ 6 w 7"/>
                <a:gd name="T19" fmla="*/ 12 h 32"/>
                <a:gd name="T20" fmla="*/ 6 w 7"/>
                <a:gd name="T21" fmla="*/ 3 h 32"/>
                <a:gd name="T22" fmla="*/ 6 w 7"/>
                <a:gd name="T23" fmla="*/ 3 h 32"/>
                <a:gd name="T24" fmla="*/ 6 w 7"/>
                <a:gd name="T25"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2">
                  <a:moveTo>
                    <a:pt x="6" y="3"/>
                  </a:moveTo>
                  <a:cubicBezTo>
                    <a:pt x="6" y="1"/>
                    <a:pt x="5" y="0"/>
                    <a:pt x="3" y="0"/>
                  </a:cubicBezTo>
                  <a:cubicBezTo>
                    <a:pt x="3" y="0"/>
                    <a:pt x="3" y="0"/>
                    <a:pt x="3" y="0"/>
                  </a:cubicBezTo>
                  <a:cubicBezTo>
                    <a:pt x="1" y="0"/>
                    <a:pt x="0" y="1"/>
                    <a:pt x="0" y="3"/>
                  </a:cubicBezTo>
                  <a:cubicBezTo>
                    <a:pt x="0" y="5"/>
                    <a:pt x="0" y="9"/>
                    <a:pt x="0" y="13"/>
                  </a:cubicBezTo>
                  <a:cubicBezTo>
                    <a:pt x="0" y="18"/>
                    <a:pt x="0" y="24"/>
                    <a:pt x="0" y="28"/>
                  </a:cubicBezTo>
                  <a:cubicBezTo>
                    <a:pt x="0" y="30"/>
                    <a:pt x="1" y="32"/>
                    <a:pt x="3" y="32"/>
                  </a:cubicBezTo>
                  <a:cubicBezTo>
                    <a:pt x="3" y="32"/>
                    <a:pt x="3" y="32"/>
                    <a:pt x="3" y="32"/>
                  </a:cubicBezTo>
                  <a:cubicBezTo>
                    <a:pt x="5" y="32"/>
                    <a:pt x="6" y="30"/>
                    <a:pt x="6" y="29"/>
                  </a:cubicBezTo>
                  <a:cubicBezTo>
                    <a:pt x="7" y="24"/>
                    <a:pt x="6" y="18"/>
                    <a:pt x="6" y="12"/>
                  </a:cubicBezTo>
                  <a:cubicBezTo>
                    <a:pt x="6" y="9"/>
                    <a:pt x="6" y="5"/>
                    <a:pt x="6" y="3"/>
                  </a:cubicBezTo>
                  <a:close/>
                  <a:moveTo>
                    <a:pt x="6" y="3"/>
                  </a:moveTo>
                  <a:cubicBezTo>
                    <a:pt x="6" y="3"/>
                    <a:pt x="6" y="3"/>
                    <a:pt x="6"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6112" y="3199"/>
              <a:ext cx="116" cy="245"/>
            </a:xfrm>
            <a:custGeom>
              <a:avLst/>
              <a:gdLst>
                <a:gd name="T0" fmla="*/ 28 w 61"/>
                <a:gd name="T1" fmla="*/ 0 h 122"/>
                <a:gd name="T2" fmla="*/ 19 w 61"/>
                <a:gd name="T3" fmla="*/ 2 h 122"/>
                <a:gd name="T4" fmla="*/ 4 w 61"/>
                <a:gd name="T5" fmla="*/ 35 h 122"/>
                <a:gd name="T6" fmla="*/ 9 w 61"/>
                <a:gd name="T7" fmla="*/ 118 h 122"/>
                <a:gd name="T8" fmla="*/ 12 w 61"/>
                <a:gd name="T9" fmla="*/ 122 h 122"/>
                <a:gd name="T10" fmla="*/ 15 w 61"/>
                <a:gd name="T11" fmla="*/ 118 h 122"/>
                <a:gd name="T12" fmla="*/ 11 w 61"/>
                <a:gd name="T13" fmla="*/ 33 h 122"/>
                <a:gd name="T14" fmla="*/ 21 w 61"/>
                <a:gd name="T15" fmla="*/ 8 h 122"/>
                <a:gd name="T16" fmla="*/ 28 w 61"/>
                <a:gd name="T17" fmla="*/ 6 h 122"/>
                <a:gd name="T18" fmla="*/ 46 w 61"/>
                <a:gd name="T19" fmla="*/ 18 h 122"/>
                <a:gd name="T20" fmla="*/ 54 w 61"/>
                <a:gd name="T21" fmla="*/ 77 h 122"/>
                <a:gd name="T22" fmla="*/ 58 w 61"/>
                <a:gd name="T23" fmla="*/ 80 h 122"/>
                <a:gd name="T24" fmla="*/ 58 w 61"/>
                <a:gd name="T25" fmla="*/ 80 h 122"/>
                <a:gd name="T26" fmla="*/ 61 w 61"/>
                <a:gd name="T27" fmla="*/ 77 h 122"/>
                <a:gd name="T28" fmla="*/ 52 w 61"/>
                <a:gd name="T29" fmla="*/ 16 h 122"/>
                <a:gd name="T30" fmla="*/ 28 w 61"/>
                <a:gd name="T31" fmla="*/ 0 h 122"/>
                <a:gd name="T32" fmla="*/ 28 w 61"/>
                <a:gd name="T33" fmla="*/ 0 h 122"/>
                <a:gd name="T34" fmla="*/ 28 w 61"/>
                <a:gd name="T3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22">
                  <a:moveTo>
                    <a:pt x="28" y="0"/>
                  </a:moveTo>
                  <a:cubicBezTo>
                    <a:pt x="25" y="0"/>
                    <a:pt x="22" y="1"/>
                    <a:pt x="19" y="2"/>
                  </a:cubicBezTo>
                  <a:cubicBezTo>
                    <a:pt x="6" y="7"/>
                    <a:pt x="0" y="21"/>
                    <a:pt x="4" y="35"/>
                  </a:cubicBezTo>
                  <a:cubicBezTo>
                    <a:pt x="7" y="42"/>
                    <a:pt x="9" y="80"/>
                    <a:pt x="9" y="118"/>
                  </a:cubicBezTo>
                  <a:cubicBezTo>
                    <a:pt x="9" y="120"/>
                    <a:pt x="10" y="122"/>
                    <a:pt x="12" y="122"/>
                  </a:cubicBezTo>
                  <a:cubicBezTo>
                    <a:pt x="14" y="122"/>
                    <a:pt x="15" y="120"/>
                    <a:pt x="15" y="118"/>
                  </a:cubicBezTo>
                  <a:cubicBezTo>
                    <a:pt x="15" y="84"/>
                    <a:pt x="14" y="42"/>
                    <a:pt x="11" y="33"/>
                  </a:cubicBezTo>
                  <a:cubicBezTo>
                    <a:pt x="7" y="22"/>
                    <a:pt x="12" y="12"/>
                    <a:pt x="21" y="8"/>
                  </a:cubicBezTo>
                  <a:cubicBezTo>
                    <a:pt x="23" y="7"/>
                    <a:pt x="26" y="6"/>
                    <a:pt x="28" y="6"/>
                  </a:cubicBezTo>
                  <a:cubicBezTo>
                    <a:pt x="36" y="6"/>
                    <a:pt x="43" y="11"/>
                    <a:pt x="46" y="18"/>
                  </a:cubicBezTo>
                  <a:cubicBezTo>
                    <a:pt x="52" y="32"/>
                    <a:pt x="54" y="58"/>
                    <a:pt x="54" y="77"/>
                  </a:cubicBezTo>
                  <a:cubicBezTo>
                    <a:pt x="54" y="79"/>
                    <a:pt x="56" y="80"/>
                    <a:pt x="58" y="80"/>
                  </a:cubicBezTo>
                  <a:cubicBezTo>
                    <a:pt x="58" y="80"/>
                    <a:pt x="58" y="80"/>
                    <a:pt x="58" y="80"/>
                  </a:cubicBezTo>
                  <a:cubicBezTo>
                    <a:pt x="59" y="80"/>
                    <a:pt x="61" y="78"/>
                    <a:pt x="61" y="77"/>
                  </a:cubicBezTo>
                  <a:cubicBezTo>
                    <a:pt x="60" y="57"/>
                    <a:pt x="58" y="31"/>
                    <a:pt x="52" y="16"/>
                  </a:cubicBezTo>
                  <a:cubicBezTo>
                    <a:pt x="48" y="6"/>
                    <a:pt x="39" y="0"/>
                    <a:pt x="28" y="0"/>
                  </a:cubicBezTo>
                  <a:close/>
                  <a:moveTo>
                    <a:pt x="28" y="0"/>
                  </a:moveTo>
                  <a:cubicBezTo>
                    <a:pt x="28" y="0"/>
                    <a:pt x="28" y="0"/>
                    <a:pt x="2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24" grpId="0" animBg="1"/>
      <p:bldP spid="7" grpId="0"/>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08928" y="590088"/>
            <a:ext cx="2681110" cy="901673"/>
            <a:chOff x="6171606" y="2363147"/>
            <a:chExt cx="2681110" cy="901673"/>
          </a:xfrm>
        </p:grpSpPr>
        <p:sp>
          <p:nvSpPr>
            <p:cNvPr id="3" name="文本框 2"/>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03</a:t>
              </a:r>
              <a:endParaRPr lang="zh-CN" altLang="en-US" sz="2800" dirty="0">
                <a:solidFill>
                  <a:schemeClr val="tx1">
                    <a:lumMod val="85000"/>
                    <a:lumOff val="15000"/>
                  </a:schemeClr>
                </a:solidFill>
              </a:endParaRPr>
            </a:p>
          </p:txBody>
        </p:sp>
        <p:sp>
          <p:nvSpPr>
            <p:cNvPr id="4" name="文本框 3"/>
            <p:cNvSpPr txBox="1"/>
            <p:nvPr/>
          </p:nvSpPr>
          <p:spPr>
            <a:xfrm>
              <a:off x="7247436" y="2552373"/>
              <a:ext cx="1605280" cy="521970"/>
            </a:xfrm>
            <a:prstGeom prst="rect">
              <a:avLst/>
            </a:prstGeom>
            <a:noFill/>
          </p:spPr>
          <p:txBody>
            <a:bodyPr wrap="none" rtlCol="0">
              <a:spAutoFit/>
            </a:bodyPr>
            <a:lstStyle/>
            <a:p>
              <a:r>
                <a:rPr lang="zh-CN" altLang="en-US" sz="2800" dirty="0">
                  <a:solidFill>
                    <a:schemeClr val="tx1">
                      <a:lumMod val="85000"/>
                      <a:lumOff val="15000"/>
                    </a:schemeClr>
                  </a:solidFill>
                </a:rPr>
                <a:t>页面设计</a:t>
              </a:r>
            </a:p>
          </p:txBody>
        </p:sp>
        <p:sp>
          <p:nvSpPr>
            <p:cNvPr id="5" name="椭圆 4"/>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23" name="图片 22"/>
          <p:cNvPicPr>
            <a:picLocks noChangeAspect="1"/>
          </p:cNvPicPr>
          <p:nvPr/>
        </p:nvPicPr>
        <p:blipFill rotWithShape="1">
          <a:blip r:embed="rId3" cstate="email"/>
          <a:srcRect/>
          <a:stretch>
            <a:fillRect/>
          </a:stretch>
        </p:blipFill>
        <p:spPr>
          <a:xfrm>
            <a:off x="413878" y="1126112"/>
            <a:ext cx="2443164" cy="4820124"/>
          </a:xfrm>
          <a:prstGeom prst="rect">
            <a:avLst/>
          </a:prstGeom>
        </p:spPr>
      </p:pic>
      <p:sp>
        <p:nvSpPr>
          <p:cNvPr id="24" name="文本框 23"/>
          <p:cNvSpPr txBox="1"/>
          <p:nvPr/>
        </p:nvSpPr>
        <p:spPr>
          <a:xfrm>
            <a:off x="485176" y="2606186"/>
            <a:ext cx="2300568" cy="1445260"/>
          </a:xfrm>
          <a:prstGeom prst="rect">
            <a:avLst/>
          </a:prstGeom>
          <a:noFill/>
        </p:spPr>
        <p:txBody>
          <a:bodyPr wrap="square" rtlCol="0">
            <a:spAutoFit/>
          </a:bodyPr>
          <a:lstStyle/>
          <a:p>
            <a:pPr algn="ctr"/>
            <a:r>
              <a:rPr lang="en-US" altLang="zh-CN" sz="4400" dirty="0">
                <a:solidFill>
                  <a:schemeClr val="bg1"/>
                </a:solidFill>
                <a:latin typeface="+mj-lt"/>
              </a:rPr>
              <a:t>Our </a:t>
            </a:r>
            <a:endParaRPr lang="en-US" altLang="zh-CN" sz="3200" dirty="0">
              <a:solidFill>
                <a:schemeClr val="bg1"/>
              </a:solidFill>
              <a:latin typeface="+mj-lt"/>
            </a:endParaRPr>
          </a:p>
          <a:p>
            <a:pPr algn="ctr"/>
            <a:r>
              <a:rPr lang="en-US" altLang="zh-CN" sz="4400" dirty="0">
                <a:solidFill>
                  <a:schemeClr val="bg1"/>
                </a:solidFill>
                <a:latin typeface="+mj-lt"/>
              </a:rPr>
              <a:t>design</a:t>
            </a:r>
          </a:p>
        </p:txBody>
      </p:sp>
      <p:sp>
        <p:nvSpPr>
          <p:cNvPr id="25" name="文本框 24"/>
          <p:cNvSpPr txBox="1"/>
          <p:nvPr/>
        </p:nvSpPr>
        <p:spPr>
          <a:xfrm>
            <a:off x="3350742" y="1491748"/>
            <a:ext cx="7470083" cy="460375"/>
          </a:xfrm>
          <a:prstGeom prst="rect">
            <a:avLst/>
          </a:prstGeom>
          <a:noFill/>
        </p:spPr>
        <p:txBody>
          <a:bodyPr wrap="square" rtlCol="0">
            <a:spAutoFit/>
          </a:bodyPr>
          <a:lstStyle/>
          <a:p>
            <a:pPr lvl="0" algn="ctr">
              <a:lnSpc>
                <a:spcPct val="150000"/>
              </a:lnSpc>
            </a:pPr>
            <a:r>
              <a:rPr sz="1600" dirty="0">
                <a:solidFill>
                  <a:prstClr val="black">
                    <a:lumMod val="85000"/>
                    <a:lumOff val="15000"/>
                  </a:prstClr>
                </a:solidFill>
              </a:rPr>
              <a:t>采用Element Ui 布局绑定Vue组件的方法，将前端与后端分离</a:t>
            </a:r>
          </a:p>
        </p:txBody>
      </p:sp>
      <p:pic>
        <p:nvPicPr>
          <p:cNvPr id="6" name="图片 5"/>
          <p:cNvPicPr>
            <a:picLocks noChangeAspect="1"/>
          </p:cNvPicPr>
          <p:nvPr/>
        </p:nvPicPr>
        <p:blipFill>
          <a:blip r:embed="rId4"/>
          <a:stretch>
            <a:fillRect/>
          </a:stretch>
        </p:blipFill>
        <p:spPr>
          <a:xfrm>
            <a:off x="3350895" y="2028825"/>
            <a:ext cx="6465570" cy="4638040"/>
          </a:xfrm>
          <a:prstGeom prst="rect">
            <a:avLst/>
          </a:prstGeom>
        </p:spPr>
      </p:pic>
      <p:pic>
        <p:nvPicPr>
          <p:cNvPr id="7" name="图片 6"/>
          <p:cNvPicPr>
            <a:picLocks noChangeAspect="1"/>
          </p:cNvPicPr>
          <p:nvPr/>
        </p:nvPicPr>
        <p:blipFill>
          <a:blip r:embed="rId5"/>
          <a:stretch>
            <a:fillRect/>
          </a:stretch>
        </p:blipFill>
        <p:spPr>
          <a:xfrm>
            <a:off x="4361815" y="1491615"/>
            <a:ext cx="7353300" cy="5010150"/>
          </a:xfrm>
          <a:prstGeom prst="rect">
            <a:avLst/>
          </a:prstGeom>
        </p:spPr>
      </p:pic>
      <p:pic>
        <p:nvPicPr>
          <p:cNvPr id="8" name="图片 7"/>
          <p:cNvPicPr>
            <a:picLocks noChangeAspect="1"/>
          </p:cNvPicPr>
          <p:nvPr/>
        </p:nvPicPr>
        <p:blipFill>
          <a:blip r:embed="rId6"/>
          <a:stretch>
            <a:fillRect/>
          </a:stretch>
        </p:blipFill>
        <p:spPr>
          <a:xfrm>
            <a:off x="1995170" y="662305"/>
            <a:ext cx="7600950" cy="5534025"/>
          </a:xfrm>
          <a:prstGeom prst="rect">
            <a:avLst/>
          </a:prstGeom>
        </p:spPr>
      </p:pic>
      <p:pic>
        <p:nvPicPr>
          <p:cNvPr id="9" name="图片 8"/>
          <p:cNvPicPr>
            <a:picLocks noChangeAspect="1"/>
          </p:cNvPicPr>
          <p:nvPr/>
        </p:nvPicPr>
        <p:blipFill>
          <a:blip r:embed="rId7"/>
          <a:stretch>
            <a:fillRect/>
          </a:stretch>
        </p:blipFill>
        <p:spPr>
          <a:xfrm>
            <a:off x="5530850" y="481965"/>
            <a:ext cx="4533900" cy="6019800"/>
          </a:xfrm>
          <a:prstGeom prst="rect">
            <a:avLst/>
          </a:prstGeom>
        </p:spPr>
      </p:pic>
      <p:pic>
        <p:nvPicPr>
          <p:cNvPr id="10" name="图片 9"/>
          <p:cNvPicPr>
            <a:picLocks noChangeAspect="1"/>
          </p:cNvPicPr>
          <p:nvPr/>
        </p:nvPicPr>
        <p:blipFill>
          <a:blip r:embed="rId8"/>
          <a:stretch>
            <a:fillRect/>
          </a:stretch>
        </p:blipFill>
        <p:spPr>
          <a:xfrm>
            <a:off x="2159000" y="292735"/>
            <a:ext cx="6962775" cy="55340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10000"/>
                                  </p:iterate>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linds(horizontal)">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strips(downLeft)">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08928" y="590088"/>
            <a:ext cx="2681110" cy="901673"/>
            <a:chOff x="6171606" y="2363147"/>
            <a:chExt cx="2681110" cy="901673"/>
          </a:xfrm>
        </p:grpSpPr>
        <p:sp>
          <p:nvSpPr>
            <p:cNvPr id="3" name="文本框 2"/>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03</a:t>
              </a:r>
              <a:endParaRPr lang="zh-CN" altLang="en-US" sz="2800" dirty="0">
                <a:solidFill>
                  <a:schemeClr val="tx1">
                    <a:lumMod val="85000"/>
                    <a:lumOff val="15000"/>
                  </a:schemeClr>
                </a:solidFill>
              </a:endParaRPr>
            </a:p>
          </p:txBody>
        </p:sp>
        <p:sp>
          <p:nvSpPr>
            <p:cNvPr id="4" name="文本框 3"/>
            <p:cNvSpPr txBox="1"/>
            <p:nvPr/>
          </p:nvSpPr>
          <p:spPr>
            <a:xfrm>
              <a:off x="7247436" y="2552373"/>
              <a:ext cx="1605280" cy="521970"/>
            </a:xfrm>
            <a:prstGeom prst="rect">
              <a:avLst/>
            </a:prstGeom>
            <a:noFill/>
          </p:spPr>
          <p:txBody>
            <a:bodyPr wrap="none" rtlCol="0">
              <a:spAutoFit/>
            </a:bodyPr>
            <a:lstStyle/>
            <a:p>
              <a:r>
                <a:rPr lang="zh-CN" altLang="en-US" sz="2800" dirty="0">
                  <a:solidFill>
                    <a:schemeClr val="tx1">
                      <a:lumMod val="85000"/>
                      <a:lumOff val="15000"/>
                    </a:schemeClr>
                  </a:solidFill>
                </a:rPr>
                <a:t>后端设计</a:t>
              </a:r>
            </a:p>
          </p:txBody>
        </p:sp>
        <p:sp>
          <p:nvSpPr>
            <p:cNvPr id="5" name="椭圆 4"/>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3" name="文本框 12"/>
          <p:cNvSpPr txBox="1"/>
          <p:nvPr/>
        </p:nvSpPr>
        <p:spPr>
          <a:xfrm>
            <a:off x="8731379" y="2322209"/>
            <a:ext cx="2865431" cy="2009775"/>
          </a:xfrm>
          <a:prstGeom prst="rect">
            <a:avLst/>
          </a:prstGeom>
          <a:noFill/>
        </p:spPr>
        <p:txBody>
          <a:bodyPr wrap="square" rtlCol="0">
            <a:spAutoFit/>
          </a:bodyPr>
          <a:lstStyle/>
          <a:p>
            <a:pPr>
              <a:lnSpc>
                <a:spcPct val="130000"/>
              </a:lnSpc>
            </a:pPr>
            <a:r>
              <a:rPr sz="1200" dirty="0">
                <a:solidFill>
                  <a:schemeClr val="bg1">
                    <a:lumMod val="50000"/>
                  </a:schemeClr>
                </a:solidFill>
              </a:rPr>
              <a:t>完成前端页面后，为了完成前端所请求的数据，通过Flask框架来处理前端发送的请求，并将结果包装成json格式返回。</a:t>
            </a:r>
          </a:p>
          <a:p>
            <a:pPr>
              <a:lnSpc>
                <a:spcPct val="130000"/>
              </a:lnSpc>
            </a:pPr>
            <a:r>
              <a:rPr sz="1200" dirty="0">
                <a:solidFill>
                  <a:schemeClr val="bg1">
                    <a:lumMod val="50000"/>
                  </a:schemeClr>
                </a:solidFill>
              </a:rPr>
              <a:t>这里实现了三个接口，分别是/sbtext，/sbimg，/sbeasydl，分别对应上面的三个模型with mask,without mask, mask worn incorrectly，前端可以通过不同的接口来请求数据。</a:t>
            </a:r>
          </a:p>
        </p:txBody>
      </p:sp>
      <p:pic>
        <p:nvPicPr>
          <p:cNvPr id="9" name="图片 8"/>
          <p:cNvPicPr>
            <a:picLocks noChangeAspect="1"/>
          </p:cNvPicPr>
          <p:nvPr/>
        </p:nvPicPr>
        <p:blipFill>
          <a:blip r:embed="rId3"/>
          <a:stretch>
            <a:fillRect/>
          </a:stretch>
        </p:blipFill>
        <p:spPr>
          <a:xfrm>
            <a:off x="402590" y="779145"/>
            <a:ext cx="7191375" cy="4486275"/>
          </a:xfrm>
          <a:prstGeom prst="rect">
            <a:avLst/>
          </a:prstGeom>
        </p:spPr>
      </p:pic>
      <p:pic>
        <p:nvPicPr>
          <p:cNvPr id="10" name="图片 9"/>
          <p:cNvPicPr>
            <a:picLocks noChangeAspect="1"/>
          </p:cNvPicPr>
          <p:nvPr/>
        </p:nvPicPr>
        <p:blipFill>
          <a:blip r:embed="rId4"/>
          <a:stretch>
            <a:fillRect/>
          </a:stretch>
        </p:blipFill>
        <p:spPr>
          <a:xfrm>
            <a:off x="2179320" y="906145"/>
            <a:ext cx="6457950" cy="5457825"/>
          </a:xfrm>
          <a:prstGeom prst="rect">
            <a:avLst/>
          </a:prstGeom>
        </p:spPr>
      </p:pic>
      <p:pic>
        <p:nvPicPr>
          <p:cNvPr id="11" name="图片 10"/>
          <p:cNvPicPr>
            <a:picLocks noChangeAspect="1"/>
          </p:cNvPicPr>
          <p:nvPr/>
        </p:nvPicPr>
        <p:blipFill>
          <a:blip r:embed="rId5"/>
          <a:stretch>
            <a:fillRect/>
          </a:stretch>
        </p:blipFill>
        <p:spPr>
          <a:xfrm>
            <a:off x="3238500" y="1099820"/>
            <a:ext cx="5715000" cy="4657725"/>
          </a:xfrm>
          <a:prstGeom prst="rect">
            <a:avLst/>
          </a:prstGeom>
        </p:spPr>
      </p:pic>
      <p:pic>
        <p:nvPicPr>
          <p:cNvPr id="12" name="图片 11"/>
          <p:cNvPicPr>
            <a:picLocks noChangeAspect="1"/>
          </p:cNvPicPr>
          <p:nvPr/>
        </p:nvPicPr>
        <p:blipFill>
          <a:blip r:embed="rId6"/>
          <a:stretch>
            <a:fillRect/>
          </a:stretch>
        </p:blipFill>
        <p:spPr>
          <a:xfrm>
            <a:off x="2744470" y="814705"/>
            <a:ext cx="7820025" cy="5229225"/>
          </a:xfrm>
          <a:prstGeom prst="rect">
            <a:avLst/>
          </a:prstGeom>
        </p:spPr>
      </p:pic>
      <p:pic>
        <p:nvPicPr>
          <p:cNvPr id="14" name="图片 13" descr="屏幕截图 2022-07-17 164822"/>
          <p:cNvPicPr>
            <a:picLocks noChangeAspect="1"/>
          </p:cNvPicPr>
          <p:nvPr/>
        </p:nvPicPr>
        <p:blipFill>
          <a:blip r:embed="rId7"/>
          <a:stretch>
            <a:fillRect/>
          </a:stretch>
        </p:blipFill>
        <p:spPr>
          <a:xfrm>
            <a:off x="1297305" y="1022350"/>
            <a:ext cx="5401945" cy="29197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down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000" fill="hold">
                                          <p:stCondLst>
                                            <p:cond delay="0"/>
                                          </p:stCondLst>
                                        </p:cTn>
                                        <p:tgtEl>
                                          <p:spTgt spid="14"/>
                                        </p:tgtEl>
                                        <p:attrNameLst>
                                          <p:attrName>style.visibility</p:attrName>
                                        </p:attrNameLst>
                                      </p:cBhvr>
                                      <p:to>
                                        <p:strVal val="visible"/>
                                      </p:to>
                                    </p:set>
                                    <p:animEffect transition="in" filter="box(in)">
                                      <p:cBhvr>
                                        <p:cTn id="3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文本正面"/>
          <p:cNvPicPr>
            <a:picLocks noChangeAspect="1"/>
          </p:cNvPicPr>
          <p:nvPr/>
        </p:nvPicPr>
        <p:blipFill>
          <a:blip r:embed="rId2"/>
          <a:stretch>
            <a:fillRect/>
          </a:stretch>
        </p:blipFill>
        <p:spPr>
          <a:xfrm>
            <a:off x="355600" y="114935"/>
            <a:ext cx="11666855" cy="6562725"/>
          </a:xfrm>
          <a:prstGeom prst="rect">
            <a:avLst/>
          </a:prstGeom>
        </p:spPr>
      </p:pic>
      <p:pic>
        <p:nvPicPr>
          <p:cNvPr id="3" name="图片 2" descr="文本负面"/>
          <p:cNvPicPr>
            <a:picLocks noChangeAspect="1"/>
          </p:cNvPicPr>
          <p:nvPr/>
        </p:nvPicPr>
        <p:blipFill>
          <a:blip r:embed="rId3"/>
          <a:stretch>
            <a:fillRect/>
          </a:stretch>
        </p:blipFill>
        <p:spPr>
          <a:xfrm>
            <a:off x="443865" y="114935"/>
            <a:ext cx="11508740" cy="6474460"/>
          </a:xfrm>
          <a:prstGeom prst="rect">
            <a:avLst/>
          </a:prstGeom>
        </p:spPr>
      </p:pic>
      <p:pic>
        <p:nvPicPr>
          <p:cNvPr id="4" name="图片 3" descr="识别未戴口罩"/>
          <p:cNvPicPr>
            <a:picLocks noChangeAspect="1"/>
          </p:cNvPicPr>
          <p:nvPr/>
        </p:nvPicPr>
        <p:blipFill>
          <a:blip r:embed="rId4"/>
          <a:stretch>
            <a:fillRect/>
          </a:stretch>
        </p:blipFill>
        <p:spPr>
          <a:xfrm>
            <a:off x="443865" y="463550"/>
            <a:ext cx="10269220" cy="5776595"/>
          </a:xfrm>
          <a:prstGeom prst="rect">
            <a:avLst/>
          </a:prstGeom>
        </p:spPr>
      </p:pic>
      <p:pic>
        <p:nvPicPr>
          <p:cNvPr id="5" name="图片 4" descr="识别戴好口罩"/>
          <p:cNvPicPr>
            <a:picLocks noChangeAspect="1"/>
          </p:cNvPicPr>
          <p:nvPr/>
        </p:nvPicPr>
        <p:blipFill>
          <a:blip r:embed="rId5"/>
          <a:stretch>
            <a:fillRect/>
          </a:stretch>
        </p:blipFill>
        <p:spPr>
          <a:xfrm>
            <a:off x="1143635" y="288925"/>
            <a:ext cx="11048365" cy="6214745"/>
          </a:xfrm>
          <a:prstGeom prst="rect">
            <a:avLst/>
          </a:prstGeom>
        </p:spPr>
      </p:pic>
      <p:pic>
        <p:nvPicPr>
          <p:cNvPr id="6" name="图片 5" descr="检测"/>
          <p:cNvPicPr>
            <a:picLocks noChangeAspect="1"/>
          </p:cNvPicPr>
          <p:nvPr/>
        </p:nvPicPr>
        <p:blipFill>
          <a:blip r:embed="rId6"/>
          <a:stretch>
            <a:fillRect/>
          </a:stretch>
        </p:blipFill>
        <p:spPr>
          <a:xfrm>
            <a:off x="231775" y="288925"/>
            <a:ext cx="10858500" cy="6108065"/>
          </a:xfrm>
          <a:prstGeom prst="rect">
            <a:avLst/>
          </a:prstGeom>
        </p:spPr>
      </p:pic>
      <p:pic>
        <p:nvPicPr>
          <p:cNvPr id="7" name="图片 6" descr="词云图"/>
          <p:cNvPicPr>
            <a:picLocks noChangeAspect="1"/>
          </p:cNvPicPr>
          <p:nvPr/>
        </p:nvPicPr>
        <p:blipFill>
          <a:blip r:embed="rId7"/>
          <a:stretch>
            <a:fillRect/>
          </a:stretch>
        </p:blipFill>
        <p:spPr>
          <a:xfrm>
            <a:off x="355600" y="114935"/>
            <a:ext cx="11522075" cy="64814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12"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strips(downLeft)">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232659" y="2875002"/>
            <a:ext cx="7726680" cy="1106805"/>
          </a:xfrm>
          <a:prstGeom prst="rect">
            <a:avLst/>
          </a:prstGeom>
          <a:noFill/>
        </p:spPr>
        <p:txBody>
          <a:bodyPr wrap="none" rtlCol="0">
            <a:spAutoFit/>
          </a:bodyPr>
          <a:lstStyle/>
          <a:p>
            <a:pPr algn="ctr"/>
            <a:r>
              <a:rPr lang="zh-CN" altLang="en-US" sz="6600" dirty="0">
                <a:solidFill>
                  <a:schemeClr val="tx1">
                    <a:lumMod val="85000"/>
                    <a:lumOff val="15000"/>
                  </a:schemeClr>
                </a:solidFill>
              </a:rPr>
              <a:t>拓展功能及结果展示</a:t>
            </a:r>
          </a:p>
        </p:txBody>
      </p:sp>
      <p:sp>
        <p:nvSpPr>
          <p:cNvPr id="3" name="文本框 2"/>
          <p:cNvSpPr txBox="1"/>
          <p:nvPr/>
        </p:nvSpPr>
        <p:spPr>
          <a:xfrm>
            <a:off x="4647281" y="-352540"/>
            <a:ext cx="2897437" cy="3153410"/>
          </a:xfrm>
          <a:prstGeom prst="rect">
            <a:avLst/>
          </a:prstGeom>
          <a:noFill/>
        </p:spPr>
        <p:txBody>
          <a:bodyPr wrap="square" rtlCol="0">
            <a:spAutoFit/>
          </a:bodyPr>
          <a:lstStyle/>
          <a:p>
            <a:pPr algn="ctr"/>
            <a:r>
              <a:rPr lang="en-US" altLang="zh-CN" sz="19900" dirty="0">
                <a:solidFill>
                  <a:schemeClr val="tx1">
                    <a:lumMod val="50000"/>
                    <a:lumOff val="50000"/>
                  </a:schemeClr>
                </a:solidFill>
              </a:rPr>
              <a:t>04</a:t>
            </a:r>
            <a:endParaRPr lang="zh-CN" altLang="en-US" sz="19900" dirty="0">
              <a:solidFill>
                <a:schemeClr val="tx1">
                  <a:lumMod val="50000"/>
                  <a:lumOff val="50000"/>
                </a:schemeClr>
              </a:solidFill>
            </a:endParaRPr>
          </a:p>
        </p:txBody>
      </p:sp>
      <p:sp>
        <p:nvSpPr>
          <p:cNvPr id="24" name="圆: 空心 23"/>
          <p:cNvSpPr/>
          <p:nvPr/>
        </p:nvSpPr>
        <p:spPr>
          <a:xfrm>
            <a:off x="2399792" y="-4821241"/>
            <a:ext cx="7400352" cy="7400352"/>
          </a:xfrm>
          <a:prstGeom prst="donut">
            <a:avLst>
              <a:gd name="adj" fmla="val 5729"/>
            </a:avLst>
          </a:prstGeom>
          <a:gradFill>
            <a:gsLst>
              <a:gs pos="0">
                <a:srgbClr val="08AEEA"/>
              </a:gs>
              <a:gs pos="100000">
                <a:srgbClr val="2AF598"/>
              </a:gs>
            </a:gsLst>
            <a:lin ang="2700000" scaled="0"/>
          </a:gradFill>
          <a:ln>
            <a:noFill/>
          </a:ln>
          <a:effectLst>
            <a:outerShdw blurRad="63500" dist="38100" dir="16200000" rotWithShape="0">
              <a:srgbClr val="18CAB5">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圆角 8"/>
          <p:cNvSpPr/>
          <p:nvPr/>
        </p:nvSpPr>
        <p:spPr>
          <a:xfrm>
            <a:off x="5219700" y="5895587"/>
            <a:ext cx="1752600" cy="452854"/>
          </a:xfrm>
          <a:prstGeom prst="roundRect">
            <a:avLst>
              <a:gd name="adj" fmla="val 50000"/>
            </a:avLst>
          </a:prstGeom>
          <a:noFill/>
          <a:ln>
            <a:gradFill>
              <a:gsLst>
                <a:gs pos="0">
                  <a:srgbClr val="08AEEA"/>
                </a:gs>
                <a:gs pos="100000">
                  <a:srgbClr val="2AF598"/>
                </a:gs>
              </a:gsLst>
              <a:lin ang="2700000" scaled="0"/>
            </a:gradFill>
          </a:ln>
          <a:effectLst>
            <a:outerShdw blurRad="317500" dist="114300" dir="5400000" sx="90000" sy="90000" algn="t" rotWithShape="0">
              <a:srgbClr val="21E3D2">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462653" y="5937348"/>
            <a:ext cx="1266693" cy="369332"/>
          </a:xfrm>
          <a:prstGeom prst="rect">
            <a:avLst/>
          </a:prstGeom>
          <a:noFill/>
        </p:spPr>
        <p:txBody>
          <a:bodyPr wrap="none" rtlCol="0">
            <a:spAutoFit/>
          </a:bodyPr>
          <a:lstStyle/>
          <a:p>
            <a:pPr algn="ctr"/>
            <a:r>
              <a:rPr lang="en-US" altLang="zh-CN" dirty="0">
                <a:gradFill>
                  <a:gsLst>
                    <a:gs pos="0">
                      <a:srgbClr val="08AEEA"/>
                    </a:gs>
                    <a:gs pos="100000">
                      <a:srgbClr val="2AF598"/>
                    </a:gs>
                  </a:gsLst>
                  <a:lin ang="2700000" scaled="0"/>
                </a:gradFill>
                <a:latin typeface="+mj-lt"/>
                <a:ea typeface="+mj-ea"/>
              </a:rPr>
              <a:t>CONTINUE</a:t>
            </a:r>
            <a:endParaRPr lang="zh-CN" altLang="en-US" dirty="0">
              <a:gradFill>
                <a:gsLst>
                  <a:gs pos="0">
                    <a:srgbClr val="08AEEA"/>
                  </a:gs>
                  <a:gs pos="100000">
                    <a:srgbClr val="2AF598"/>
                  </a:gs>
                </a:gsLst>
                <a:lin ang="2700000" scaled="0"/>
              </a:gradFill>
              <a:latin typeface="+mj-lt"/>
              <a:ea typeface="+mj-ea"/>
            </a:endParaRPr>
          </a:p>
        </p:txBody>
      </p:sp>
      <p:grpSp>
        <p:nvGrpSpPr>
          <p:cNvPr id="12" name="Group 4"/>
          <p:cNvGrpSpPr>
            <a:grpSpLocks noChangeAspect="1"/>
          </p:cNvGrpSpPr>
          <p:nvPr/>
        </p:nvGrpSpPr>
        <p:grpSpPr bwMode="auto">
          <a:xfrm>
            <a:off x="5812630" y="5043932"/>
            <a:ext cx="566738" cy="603250"/>
            <a:chOff x="5979" y="3076"/>
            <a:chExt cx="357" cy="380"/>
          </a:xfrm>
          <a:gradFill>
            <a:gsLst>
              <a:gs pos="0">
                <a:srgbClr val="08AEEA"/>
              </a:gs>
              <a:gs pos="100000">
                <a:srgbClr val="2AF598"/>
              </a:gs>
            </a:gsLst>
            <a:lin ang="2700000" scaled="0"/>
          </a:gradFill>
        </p:grpSpPr>
        <p:sp>
          <p:nvSpPr>
            <p:cNvPr id="14" name="Freeform 5"/>
            <p:cNvSpPr>
              <a:spLocks noEditPoints="1"/>
            </p:cNvSpPr>
            <p:nvPr/>
          </p:nvSpPr>
          <p:spPr bwMode="auto">
            <a:xfrm>
              <a:off x="6160" y="3243"/>
              <a:ext cx="28" cy="213"/>
            </a:xfrm>
            <a:custGeom>
              <a:avLst/>
              <a:gdLst>
                <a:gd name="T0" fmla="*/ 3 w 15"/>
                <a:gd name="T1" fmla="*/ 1 h 106"/>
                <a:gd name="T2" fmla="*/ 0 w 15"/>
                <a:gd name="T3" fmla="*/ 4 h 106"/>
                <a:gd name="T4" fmla="*/ 7 w 15"/>
                <a:gd name="T5" fmla="*/ 103 h 106"/>
                <a:gd name="T6" fmla="*/ 10 w 15"/>
                <a:gd name="T7" fmla="*/ 106 h 106"/>
                <a:gd name="T8" fmla="*/ 10 w 15"/>
                <a:gd name="T9" fmla="*/ 106 h 106"/>
                <a:gd name="T10" fmla="*/ 13 w 15"/>
                <a:gd name="T11" fmla="*/ 103 h 106"/>
                <a:gd name="T12" fmla="*/ 7 w 15"/>
                <a:gd name="T13" fmla="*/ 3 h 106"/>
                <a:gd name="T14" fmla="*/ 3 w 15"/>
                <a:gd name="T15" fmla="*/ 1 h 106"/>
                <a:gd name="T16" fmla="*/ 3 w 15"/>
                <a:gd name="T17" fmla="*/ 1 h 106"/>
                <a:gd name="T18" fmla="*/ 3 w 15"/>
                <a:gd name="T19" fmla="*/ 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6">
                  <a:moveTo>
                    <a:pt x="3" y="1"/>
                  </a:moveTo>
                  <a:cubicBezTo>
                    <a:pt x="1" y="1"/>
                    <a:pt x="0" y="3"/>
                    <a:pt x="0" y="4"/>
                  </a:cubicBezTo>
                  <a:cubicBezTo>
                    <a:pt x="0" y="5"/>
                    <a:pt x="9" y="35"/>
                    <a:pt x="7" y="103"/>
                  </a:cubicBezTo>
                  <a:cubicBezTo>
                    <a:pt x="7" y="104"/>
                    <a:pt x="8" y="106"/>
                    <a:pt x="10" y="106"/>
                  </a:cubicBezTo>
                  <a:cubicBezTo>
                    <a:pt x="10" y="106"/>
                    <a:pt x="10" y="106"/>
                    <a:pt x="10" y="106"/>
                  </a:cubicBezTo>
                  <a:cubicBezTo>
                    <a:pt x="12" y="106"/>
                    <a:pt x="13" y="105"/>
                    <a:pt x="13" y="103"/>
                  </a:cubicBezTo>
                  <a:cubicBezTo>
                    <a:pt x="15" y="34"/>
                    <a:pt x="7" y="4"/>
                    <a:pt x="7" y="3"/>
                  </a:cubicBezTo>
                  <a:cubicBezTo>
                    <a:pt x="6" y="1"/>
                    <a:pt x="4" y="0"/>
                    <a:pt x="3" y="1"/>
                  </a:cubicBezTo>
                  <a:close/>
                  <a:moveTo>
                    <a:pt x="3" y="1"/>
                  </a:moveTo>
                  <a:cubicBezTo>
                    <a:pt x="3" y="1"/>
                    <a:pt x="3" y="1"/>
                    <a:pt x="3"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6068" y="3076"/>
              <a:ext cx="268" cy="213"/>
            </a:xfrm>
            <a:custGeom>
              <a:avLst/>
              <a:gdLst>
                <a:gd name="T0" fmla="*/ 131 w 141"/>
                <a:gd name="T1" fmla="*/ 53 h 106"/>
                <a:gd name="T2" fmla="*/ 51 w 141"/>
                <a:gd name="T3" fmla="*/ 0 h 106"/>
                <a:gd name="T4" fmla="*/ 18 w 141"/>
                <a:gd name="T5" fmla="*/ 7 h 106"/>
                <a:gd name="T6" fmla="*/ 2 w 141"/>
                <a:gd name="T7" fmla="*/ 16 h 106"/>
                <a:gd name="T8" fmla="*/ 1 w 141"/>
                <a:gd name="T9" fmla="*/ 20 h 106"/>
                <a:gd name="T10" fmla="*/ 5 w 141"/>
                <a:gd name="T11" fmla="*/ 21 h 106"/>
                <a:gd name="T12" fmla="*/ 21 w 141"/>
                <a:gd name="T13" fmla="*/ 13 h 106"/>
                <a:gd name="T14" fmla="*/ 51 w 141"/>
                <a:gd name="T15" fmla="*/ 7 h 106"/>
                <a:gd name="T16" fmla="*/ 125 w 141"/>
                <a:gd name="T17" fmla="*/ 55 h 106"/>
                <a:gd name="T18" fmla="*/ 134 w 141"/>
                <a:gd name="T19" fmla="*/ 103 h 106"/>
                <a:gd name="T20" fmla="*/ 138 w 141"/>
                <a:gd name="T21" fmla="*/ 106 h 106"/>
                <a:gd name="T22" fmla="*/ 138 w 141"/>
                <a:gd name="T23" fmla="*/ 106 h 106"/>
                <a:gd name="T24" fmla="*/ 141 w 141"/>
                <a:gd name="T25" fmla="*/ 102 h 106"/>
                <a:gd name="T26" fmla="*/ 131 w 141"/>
                <a:gd name="T27" fmla="*/ 53 h 106"/>
                <a:gd name="T28" fmla="*/ 131 w 141"/>
                <a:gd name="T29" fmla="*/ 53 h 106"/>
                <a:gd name="T30" fmla="*/ 131 w 141"/>
                <a:gd name="T31"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06">
                  <a:moveTo>
                    <a:pt x="131" y="53"/>
                  </a:moveTo>
                  <a:cubicBezTo>
                    <a:pt x="117" y="21"/>
                    <a:pt x="86" y="0"/>
                    <a:pt x="51" y="0"/>
                  </a:cubicBezTo>
                  <a:cubicBezTo>
                    <a:pt x="40" y="0"/>
                    <a:pt x="29" y="2"/>
                    <a:pt x="18" y="7"/>
                  </a:cubicBezTo>
                  <a:cubicBezTo>
                    <a:pt x="12" y="9"/>
                    <a:pt x="7" y="12"/>
                    <a:pt x="2" y="16"/>
                  </a:cubicBezTo>
                  <a:cubicBezTo>
                    <a:pt x="0" y="16"/>
                    <a:pt x="0" y="18"/>
                    <a:pt x="1" y="20"/>
                  </a:cubicBezTo>
                  <a:cubicBezTo>
                    <a:pt x="2" y="21"/>
                    <a:pt x="4" y="22"/>
                    <a:pt x="5" y="21"/>
                  </a:cubicBezTo>
                  <a:cubicBezTo>
                    <a:pt x="10" y="18"/>
                    <a:pt x="15" y="15"/>
                    <a:pt x="21" y="13"/>
                  </a:cubicBezTo>
                  <a:cubicBezTo>
                    <a:pt x="30" y="9"/>
                    <a:pt x="41" y="7"/>
                    <a:pt x="51" y="7"/>
                  </a:cubicBezTo>
                  <a:cubicBezTo>
                    <a:pt x="84" y="7"/>
                    <a:pt x="113" y="26"/>
                    <a:pt x="125" y="55"/>
                  </a:cubicBezTo>
                  <a:cubicBezTo>
                    <a:pt x="130" y="68"/>
                    <a:pt x="133" y="90"/>
                    <a:pt x="134" y="103"/>
                  </a:cubicBezTo>
                  <a:cubicBezTo>
                    <a:pt x="135" y="105"/>
                    <a:pt x="136" y="106"/>
                    <a:pt x="138" y="106"/>
                  </a:cubicBezTo>
                  <a:cubicBezTo>
                    <a:pt x="138" y="106"/>
                    <a:pt x="138" y="106"/>
                    <a:pt x="138" y="106"/>
                  </a:cubicBezTo>
                  <a:cubicBezTo>
                    <a:pt x="140" y="106"/>
                    <a:pt x="141" y="104"/>
                    <a:pt x="141" y="102"/>
                  </a:cubicBezTo>
                  <a:cubicBezTo>
                    <a:pt x="139" y="87"/>
                    <a:pt x="136" y="65"/>
                    <a:pt x="131" y="53"/>
                  </a:cubicBezTo>
                  <a:close/>
                  <a:moveTo>
                    <a:pt x="131" y="53"/>
                  </a:moveTo>
                  <a:cubicBezTo>
                    <a:pt x="131" y="53"/>
                    <a:pt x="131" y="53"/>
                    <a:pt x="131" y="5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979" y="3126"/>
              <a:ext cx="76" cy="213"/>
            </a:xfrm>
            <a:custGeom>
              <a:avLst/>
              <a:gdLst>
                <a:gd name="T0" fmla="*/ 39 w 40"/>
                <a:gd name="T1" fmla="*/ 6 h 106"/>
                <a:gd name="T2" fmla="*/ 39 w 40"/>
                <a:gd name="T3" fmla="*/ 2 h 106"/>
                <a:gd name="T4" fmla="*/ 35 w 40"/>
                <a:gd name="T5" fmla="*/ 2 h 106"/>
                <a:gd name="T6" fmla="*/ 16 w 40"/>
                <a:gd name="T7" fmla="*/ 104 h 106"/>
                <a:gd name="T8" fmla="*/ 19 w 40"/>
                <a:gd name="T9" fmla="*/ 106 h 106"/>
                <a:gd name="T10" fmla="*/ 20 w 40"/>
                <a:gd name="T11" fmla="*/ 106 h 106"/>
                <a:gd name="T12" fmla="*/ 23 w 40"/>
                <a:gd name="T13" fmla="*/ 102 h 106"/>
                <a:gd name="T14" fmla="*/ 39 w 40"/>
                <a:gd name="T15" fmla="*/ 6 h 106"/>
                <a:gd name="T16" fmla="*/ 39 w 40"/>
                <a:gd name="T17" fmla="*/ 6 h 106"/>
                <a:gd name="T18" fmla="*/ 39 w 40"/>
                <a:gd name="T19"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06">
                  <a:moveTo>
                    <a:pt x="39" y="6"/>
                  </a:moveTo>
                  <a:cubicBezTo>
                    <a:pt x="40" y="5"/>
                    <a:pt x="40" y="3"/>
                    <a:pt x="39" y="2"/>
                  </a:cubicBezTo>
                  <a:cubicBezTo>
                    <a:pt x="38" y="0"/>
                    <a:pt x="36" y="0"/>
                    <a:pt x="35" y="2"/>
                  </a:cubicBezTo>
                  <a:cubicBezTo>
                    <a:pt x="17" y="19"/>
                    <a:pt x="0" y="50"/>
                    <a:pt x="16" y="104"/>
                  </a:cubicBezTo>
                  <a:cubicBezTo>
                    <a:pt x="17" y="105"/>
                    <a:pt x="18" y="106"/>
                    <a:pt x="19" y="106"/>
                  </a:cubicBezTo>
                  <a:cubicBezTo>
                    <a:pt x="20" y="106"/>
                    <a:pt x="20" y="106"/>
                    <a:pt x="20" y="106"/>
                  </a:cubicBezTo>
                  <a:cubicBezTo>
                    <a:pt x="22" y="106"/>
                    <a:pt x="23" y="104"/>
                    <a:pt x="23" y="102"/>
                  </a:cubicBezTo>
                  <a:cubicBezTo>
                    <a:pt x="11" y="62"/>
                    <a:pt x="16" y="29"/>
                    <a:pt x="39" y="6"/>
                  </a:cubicBezTo>
                  <a:close/>
                  <a:moveTo>
                    <a:pt x="39" y="6"/>
                  </a:moveTo>
                  <a:cubicBezTo>
                    <a:pt x="39" y="6"/>
                    <a:pt x="39" y="6"/>
                    <a:pt x="39"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6025" y="3114"/>
              <a:ext cx="277" cy="290"/>
            </a:xfrm>
            <a:custGeom>
              <a:avLst/>
              <a:gdLst>
                <a:gd name="T0" fmla="*/ 77 w 146"/>
                <a:gd name="T1" fmla="*/ 0 h 144"/>
                <a:gd name="T2" fmla="*/ 49 w 146"/>
                <a:gd name="T3" fmla="*/ 6 h 144"/>
                <a:gd name="T4" fmla="*/ 10 w 146"/>
                <a:gd name="T5" fmla="*/ 86 h 144"/>
                <a:gd name="T6" fmla="*/ 12 w 146"/>
                <a:gd name="T7" fmla="*/ 96 h 144"/>
                <a:gd name="T8" fmla="*/ 13 w 146"/>
                <a:gd name="T9" fmla="*/ 141 h 144"/>
                <a:gd name="T10" fmla="*/ 17 w 146"/>
                <a:gd name="T11" fmla="*/ 144 h 144"/>
                <a:gd name="T12" fmla="*/ 20 w 146"/>
                <a:gd name="T13" fmla="*/ 141 h 144"/>
                <a:gd name="T14" fmla="*/ 18 w 146"/>
                <a:gd name="T15" fmla="*/ 95 h 144"/>
                <a:gd name="T16" fmla="*/ 16 w 146"/>
                <a:gd name="T17" fmla="*/ 84 h 144"/>
                <a:gd name="T18" fmla="*/ 51 w 146"/>
                <a:gd name="T19" fmla="*/ 11 h 144"/>
                <a:gd name="T20" fmla="*/ 77 w 146"/>
                <a:gd name="T21" fmla="*/ 7 h 144"/>
                <a:gd name="T22" fmla="*/ 133 w 146"/>
                <a:gd name="T23" fmla="*/ 51 h 144"/>
                <a:gd name="T24" fmla="*/ 139 w 146"/>
                <a:gd name="T25" fmla="*/ 135 h 144"/>
                <a:gd name="T26" fmla="*/ 142 w 146"/>
                <a:gd name="T27" fmla="*/ 138 h 144"/>
                <a:gd name="T28" fmla="*/ 145 w 146"/>
                <a:gd name="T29" fmla="*/ 135 h 144"/>
                <a:gd name="T30" fmla="*/ 139 w 146"/>
                <a:gd name="T31" fmla="*/ 49 h 144"/>
                <a:gd name="T32" fmla="*/ 77 w 146"/>
                <a:gd name="T33" fmla="*/ 0 h 144"/>
                <a:gd name="T34" fmla="*/ 77 w 146"/>
                <a:gd name="T35" fmla="*/ 0 h 144"/>
                <a:gd name="T36" fmla="*/ 77 w 146"/>
                <a:gd name="T3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6" h="144">
                  <a:moveTo>
                    <a:pt x="77" y="0"/>
                  </a:moveTo>
                  <a:cubicBezTo>
                    <a:pt x="67" y="0"/>
                    <a:pt x="58" y="2"/>
                    <a:pt x="49" y="6"/>
                  </a:cubicBezTo>
                  <a:cubicBezTo>
                    <a:pt x="17" y="19"/>
                    <a:pt x="0" y="53"/>
                    <a:pt x="10" y="86"/>
                  </a:cubicBezTo>
                  <a:cubicBezTo>
                    <a:pt x="11" y="89"/>
                    <a:pt x="12" y="93"/>
                    <a:pt x="12" y="96"/>
                  </a:cubicBezTo>
                  <a:cubicBezTo>
                    <a:pt x="13" y="104"/>
                    <a:pt x="13" y="118"/>
                    <a:pt x="13" y="141"/>
                  </a:cubicBezTo>
                  <a:cubicBezTo>
                    <a:pt x="13" y="143"/>
                    <a:pt x="15" y="144"/>
                    <a:pt x="17" y="144"/>
                  </a:cubicBezTo>
                  <a:cubicBezTo>
                    <a:pt x="18" y="144"/>
                    <a:pt x="20" y="143"/>
                    <a:pt x="20" y="141"/>
                  </a:cubicBezTo>
                  <a:cubicBezTo>
                    <a:pt x="20" y="117"/>
                    <a:pt x="20" y="103"/>
                    <a:pt x="18" y="95"/>
                  </a:cubicBezTo>
                  <a:cubicBezTo>
                    <a:pt x="18" y="91"/>
                    <a:pt x="17" y="88"/>
                    <a:pt x="16" y="84"/>
                  </a:cubicBezTo>
                  <a:cubicBezTo>
                    <a:pt x="8" y="55"/>
                    <a:pt x="23" y="23"/>
                    <a:pt x="51" y="11"/>
                  </a:cubicBezTo>
                  <a:cubicBezTo>
                    <a:pt x="59" y="8"/>
                    <a:pt x="68" y="7"/>
                    <a:pt x="77" y="7"/>
                  </a:cubicBezTo>
                  <a:cubicBezTo>
                    <a:pt x="99" y="8"/>
                    <a:pt x="125" y="28"/>
                    <a:pt x="133" y="51"/>
                  </a:cubicBezTo>
                  <a:cubicBezTo>
                    <a:pt x="140" y="70"/>
                    <a:pt x="140" y="104"/>
                    <a:pt x="139" y="135"/>
                  </a:cubicBezTo>
                  <a:cubicBezTo>
                    <a:pt x="139" y="136"/>
                    <a:pt x="140" y="138"/>
                    <a:pt x="142" y="138"/>
                  </a:cubicBezTo>
                  <a:cubicBezTo>
                    <a:pt x="144" y="138"/>
                    <a:pt x="145" y="137"/>
                    <a:pt x="145" y="135"/>
                  </a:cubicBezTo>
                  <a:cubicBezTo>
                    <a:pt x="146" y="104"/>
                    <a:pt x="146" y="69"/>
                    <a:pt x="139" y="49"/>
                  </a:cubicBezTo>
                  <a:cubicBezTo>
                    <a:pt x="130" y="23"/>
                    <a:pt x="102" y="1"/>
                    <a:pt x="77" y="0"/>
                  </a:cubicBezTo>
                  <a:close/>
                  <a:moveTo>
                    <a:pt x="77" y="0"/>
                  </a:moveTo>
                  <a:cubicBezTo>
                    <a:pt x="77" y="0"/>
                    <a:pt x="77" y="0"/>
                    <a:pt x="7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6141" y="3154"/>
              <a:ext cx="125" cy="270"/>
            </a:xfrm>
            <a:custGeom>
              <a:avLst/>
              <a:gdLst>
                <a:gd name="T0" fmla="*/ 13 w 66"/>
                <a:gd name="T1" fmla="*/ 0 h 134"/>
                <a:gd name="T2" fmla="*/ 3 w 66"/>
                <a:gd name="T3" fmla="*/ 1 h 134"/>
                <a:gd name="T4" fmla="*/ 1 w 66"/>
                <a:gd name="T5" fmla="*/ 5 h 134"/>
                <a:gd name="T6" fmla="*/ 5 w 66"/>
                <a:gd name="T7" fmla="*/ 7 h 134"/>
                <a:gd name="T8" fmla="*/ 13 w 66"/>
                <a:gd name="T9" fmla="*/ 6 h 134"/>
                <a:gd name="T10" fmla="*/ 52 w 66"/>
                <a:gd name="T11" fmla="*/ 31 h 134"/>
                <a:gd name="T12" fmla="*/ 58 w 66"/>
                <a:gd name="T13" fmla="*/ 131 h 134"/>
                <a:gd name="T14" fmla="*/ 61 w 66"/>
                <a:gd name="T15" fmla="*/ 134 h 134"/>
                <a:gd name="T16" fmla="*/ 61 w 66"/>
                <a:gd name="T17" fmla="*/ 134 h 134"/>
                <a:gd name="T18" fmla="*/ 65 w 66"/>
                <a:gd name="T19" fmla="*/ 131 h 134"/>
                <a:gd name="T20" fmla="*/ 58 w 66"/>
                <a:gd name="T21" fmla="*/ 29 h 134"/>
                <a:gd name="T22" fmla="*/ 13 w 66"/>
                <a:gd name="T23" fmla="*/ 0 h 134"/>
                <a:gd name="T24" fmla="*/ 13 w 66"/>
                <a:gd name="T25" fmla="*/ 0 h 134"/>
                <a:gd name="T26" fmla="*/ 13 w 66"/>
                <a:gd name="T2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134">
                  <a:moveTo>
                    <a:pt x="13" y="0"/>
                  </a:moveTo>
                  <a:cubicBezTo>
                    <a:pt x="10" y="0"/>
                    <a:pt x="6" y="0"/>
                    <a:pt x="3" y="1"/>
                  </a:cubicBezTo>
                  <a:cubicBezTo>
                    <a:pt x="1" y="1"/>
                    <a:pt x="0" y="3"/>
                    <a:pt x="1" y="5"/>
                  </a:cubicBezTo>
                  <a:cubicBezTo>
                    <a:pt x="1" y="6"/>
                    <a:pt x="3" y="7"/>
                    <a:pt x="5" y="7"/>
                  </a:cubicBezTo>
                  <a:cubicBezTo>
                    <a:pt x="7" y="6"/>
                    <a:pt x="10" y="6"/>
                    <a:pt x="13" y="6"/>
                  </a:cubicBezTo>
                  <a:cubicBezTo>
                    <a:pt x="30" y="6"/>
                    <a:pt x="45" y="16"/>
                    <a:pt x="52" y="31"/>
                  </a:cubicBezTo>
                  <a:cubicBezTo>
                    <a:pt x="60" y="50"/>
                    <a:pt x="60" y="79"/>
                    <a:pt x="58" y="131"/>
                  </a:cubicBezTo>
                  <a:cubicBezTo>
                    <a:pt x="58" y="132"/>
                    <a:pt x="60" y="134"/>
                    <a:pt x="61" y="134"/>
                  </a:cubicBezTo>
                  <a:cubicBezTo>
                    <a:pt x="61" y="134"/>
                    <a:pt x="61" y="134"/>
                    <a:pt x="61" y="134"/>
                  </a:cubicBezTo>
                  <a:cubicBezTo>
                    <a:pt x="63" y="134"/>
                    <a:pt x="65" y="133"/>
                    <a:pt x="65" y="131"/>
                  </a:cubicBezTo>
                  <a:cubicBezTo>
                    <a:pt x="66" y="77"/>
                    <a:pt x="66" y="48"/>
                    <a:pt x="58" y="29"/>
                  </a:cubicBezTo>
                  <a:cubicBezTo>
                    <a:pt x="50" y="11"/>
                    <a:pt x="33" y="0"/>
                    <a:pt x="13" y="0"/>
                  </a:cubicBezTo>
                  <a:close/>
                  <a:moveTo>
                    <a:pt x="13" y="0"/>
                  </a:move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
            <p:cNvSpPr>
              <a:spLocks noEditPoints="1"/>
            </p:cNvSpPr>
            <p:nvPr/>
          </p:nvSpPr>
          <p:spPr bwMode="auto">
            <a:xfrm>
              <a:off x="6068" y="3169"/>
              <a:ext cx="55" cy="243"/>
            </a:xfrm>
            <a:custGeom>
              <a:avLst/>
              <a:gdLst>
                <a:gd name="T0" fmla="*/ 28 w 29"/>
                <a:gd name="T1" fmla="*/ 6 h 121"/>
                <a:gd name="T2" fmla="*/ 28 w 29"/>
                <a:gd name="T3" fmla="*/ 2 h 121"/>
                <a:gd name="T4" fmla="*/ 24 w 29"/>
                <a:gd name="T5" fmla="*/ 1 h 121"/>
                <a:gd name="T6" fmla="*/ 6 w 29"/>
                <a:gd name="T7" fmla="*/ 57 h 121"/>
                <a:gd name="T8" fmla="*/ 13 w 29"/>
                <a:gd name="T9" fmla="*/ 117 h 121"/>
                <a:gd name="T10" fmla="*/ 16 w 29"/>
                <a:gd name="T11" fmla="*/ 121 h 121"/>
                <a:gd name="T12" fmla="*/ 19 w 29"/>
                <a:gd name="T13" fmla="*/ 117 h 121"/>
                <a:gd name="T14" fmla="*/ 12 w 29"/>
                <a:gd name="T15" fmla="*/ 55 h 121"/>
                <a:gd name="T16" fmla="*/ 28 w 29"/>
                <a:gd name="T17" fmla="*/ 6 h 121"/>
                <a:gd name="T18" fmla="*/ 28 w 29"/>
                <a:gd name="T19" fmla="*/ 6 h 121"/>
                <a:gd name="T20" fmla="*/ 28 w 29"/>
                <a:gd name="T21"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21">
                  <a:moveTo>
                    <a:pt x="28" y="6"/>
                  </a:moveTo>
                  <a:cubicBezTo>
                    <a:pt x="29" y="5"/>
                    <a:pt x="29" y="3"/>
                    <a:pt x="28" y="2"/>
                  </a:cubicBezTo>
                  <a:cubicBezTo>
                    <a:pt x="27" y="1"/>
                    <a:pt x="25" y="0"/>
                    <a:pt x="24" y="1"/>
                  </a:cubicBezTo>
                  <a:cubicBezTo>
                    <a:pt x="7" y="13"/>
                    <a:pt x="0" y="35"/>
                    <a:pt x="6" y="57"/>
                  </a:cubicBezTo>
                  <a:cubicBezTo>
                    <a:pt x="6" y="57"/>
                    <a:pt x="13" y="80"/>
                    <a:pt x="13" y="117"/>
                  </a:cubicBezTo>
                  <a:cubicBezTo>
                    <a:pt x="13" y="119"/>
                    <a:pt x="14" y="121"/>
                    <a:pt x="16" y="121"/>
                  </a:cubicBezTo>
                  <a:cubicBezTo>
                    <a:pt x="18" y="121"/>
                    <a:pt x="19" y="119"/>
                    <a:pt x="19" y="117"/>
                  </a:cubicBezTo>
                  <a:cubicBezTo>
                    <a:pt x="19" y="80"/>
                    <a:pt x="13" y="56"/>
                    <a:pt x="12" y="55"/>
                  </a:cubicBezTo>
                  <a:cubicBezTo>
                    <a:pt x="7" y="36"/>
                    <a:pt x="13" y="17"/>
                    <a:pt x="28" y="6"/>
                  </a:cubicBezTo>
                  <a:close/>
                  <a:moveTo>
                    <a:pt x="28" y="6"/>
                  </a:moveTo>
                  <a:cubicBezTo>
                    <a:pt x="28" y="6"/>
                    <a:pt x="28" y="6"/>
                    <a:pt x="28"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1"/>
            <p:cNvSpPr>
              <a:spLocks noEditPoints="1"/>
            </p:cNvSpPr>
            <p:nvPr/>
          </p:nvSpPr>
          <p:spPr bwMode="auto">
            <a:xfrm>
              <a:off x="6215" y="3380"/>
              <a:ext cx="13" cy="64"/>
            </a:xfrm>
            <a:custGeom>
              <a:avLst/>
              <a:gdLst>
                <a:gd name="T0" fmla="*/ 6 w 7"/>
                <a:gd name="T1" fmla="*/ 3 h 32"/>
                <a:gd name="T2" fmla="*/ 3 w 7"/>
                <a:gd name="T3" fmla="*/ 0 h 32"/>
                <a:gd name="T4" fmla="*/ 3 w 7"/>
                <a:gd name="T5" fmla="*/ 0 h 32"/>
                <a:gd name="T6" fmla="*/ 0 w 7"/>
                <a:gd name="T7" fmla="*/ 3 h 32"/>
                <a:gd name="T8" fmla="*/ 0 w 7"/>
                <a:gd name="T9" fmla="*/ 13 h 32"/>
                <a:gd name="T10" fmla="*/ 0 w 7"/>
                <a:gd name="T11" fmla="*/ 28 h 32"/>
                <a:gd name="T12" fmla="*/ 3 w 7"/>
                <a:gd name="T13" fmla="*/ 32 h 32"/>
                <a:gd name="T14" fmla="*/ 3 w 7"/>
                <a:gd name="T15" fmla="*/ 32 h 32"/>
                <a:gd name="T16" fmla="*/ 6 w 7"/>
                <a:gd name="T17" fmla="*/ 29 h 32"/>
                <a:gd name="T18" fmla="*/ 6 w 7"/>
                <a:gd name="T19" fmla="*/ 12 h 32"/>
                <a:gd name="T20" fmla="*/ 6 w 7"/>
                <a:gd name="T21" fmla="*/ 3 h 32"/>
                <a:gd name="T22" fmla="*/ 6 w 7"/>
                <a:gd name="T23" fmla="*/ 3 h 32"/>
                <a:gd name="T24" fmla="*/ 6 w 7"/>
                <a:gd name="T25"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2">
                  <a:moveTo>
                    <a:pt x="6" y="3"/>
                  </a:moveTo>
                  <a:cubicBezTo>
                    <a:pt x="6" y="1"/>
                    <a:pt x="5" y="0"/>
                    <a:pt x="3" y="0"/>
                  </a:cubicBezTo>
                  <a:cubicBezTo>
                    <a:pt x="3" y="0"/>
                    <a:pt x="3" y="0"/>
                    <a:pt x="3" y="0"/>
                  </a:cubicBezTo>
                  <a:cubicBezTo>
                    <a:pt x="1" y="0"/>
                    <a:pt x="0" y="1"/>
                    <a:pt x="0" y="3"/>
                  </a:cubicBezTo>
                  <a:cubicBezTo>
                    <a:pt x="0" y="5"/>
                    <a:pt x="0" y="9"/>
                    <a:pt x="0" y="13"/>
                  </a:cubicBezTo>
                  <a:cubicBezTo>
                    <a:pt x="0" y="18"/>
                    <a:pt x="0" y="24"/>
                    <a:pt x="0" y="28"/>
                  </a:cubicBezTo>
                  <a:cubicBezTo>
                    <a:pt x="0" y="30"/>
                    <a:pt x="1" y="32"/>
                    <a:pt x="3" y="32"/>
                  </a:cubicBezTo>
                  <a:cubicBezTo>
                    <a:pt x="3" y="32"/>
                    <a:pt x="3" y="32"/>
                    <a:pt x="3" y="32"/>
                  </a:cubicBezTo>
                  <a:cubicBezTo>
                    <a:pt x="5" y="32"/>
                    <a:pt x="6" y="30"/>
                    <a:pt x="6" y="29"/>
                  </a:cubicBezTo>
                  <a:cubicBezTo>
                    <a:pt x="7" y="24"/>
                    <a:pt x="6" y="18"/>
                    <a:pt x="6" y="12"/>
                  </a:cubicBezTo>
                  <a:cubicBezTo>
                    <a:pt x="6" y="9"/>
                    <a:pt x="6" y="5"/>
                    <a:pt x="6" y="3"/>
                  </a:cubicBezTo>
                  <a:close/>
                  <a:moveTo>
                    <a:pt x="6" y="3"/>
                  </a:moveTo>
                  <a:cubicBezTo>
                    <a:pt x="6" y="3"/>
                    <a:pt x="6" y="3"/>
                    <a:pt x="6"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6112" y="3199"/>
              <a:ext cx="116" cy="245"/>
            </a:xfrm>
            <a:custGeom>
              <a:avLst/>
              <a:gdLst>
                <a:gd name="T0" fmla="*/ 28 w 61"/>
                <a:gd name="T1" fmla="*/ 0 h 122"/>
                <a:gd name="T2" fmla="*/ 19 w 61"/>
                <a:gd name="T3" fmla="*/ 2 h 122"/>
                <a:gd name="T4" fmla="*/ 4 w 61"/>
                <a:gd name="T5" fmla="*/ 35 h 122"/>
                <a:gd name="T6" fmla="*/ 9 w 61"/>
                <a:gd name="T7" fmla="*/ 118 h 122"/>
                <a:gd name="T8" fmla="*/ 12 w 61"/>
                <a:gd name="T9" fmla="*/ 122 h 122"/>
                <a:gd name="T10" fmla="*/ 15 w 61"/>
                <a:gd name="T11" fmla="*/ 118 h 122"/>
                <a:gd name="T12" fmla="*/ 11 w 61"/>
                <a:gd name="T13" fmla="*/ 33 h 122"/>
                <a:gd name="T14" fmla="*/ 21 w 61"/>
                <a:gd name="T15" fmla="*/ 8 h 122"/>
                <a:gd name="T16" fmla="*/ 28 w 61"/>
                <a:gd name="T17" fmla="*/ 6 h 122"/>
                <a:gd name="T18" fmla="*/ 46 w 61"/>
                <a:gd name="T19" fmla="*/ 18 h 122"/>
                <a:gd name="T20" fmla="*/ 54 w 61"/>
                <a:gd name="T21" fmla="*/ 77 h 122"/>
                <a:gd name="T22" fmla="*/ 58 w 61"/>
                <a:gd name="T23" fmla="*/ 80 h 122"/>
                <a:gd name="T24" fmla="*/ 58 w 61"/>
                <a:gd name="T25" fmla="*/ 80 h 122"/>
                <a:gd name="T26" fmla="*/ 61 w 61"/>
                <a:gd name="T27" fmla="*/ 77 h 122"/>
                <a:gd name="T28" fmla="*/ 52 w 61"/>
                <a:gd name="T29" fmla="*/ 16 h 122"/>
                <a:gd name="T30" fmla="*/ 28 w 61"/>
                <a:gd name="T31" fmla="*/ 0 h 122"/>
                <a:gd name="T32" fmla="*/ 28 w 61"/>
                <a:gd name="T33" fmla="*/ 0 h 122"/>
                <a:gd name="T34" fmla="*/ 28 w 61"/>
                <a:gd name="T3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22">
                  <a:moveTo>
                    <a:pt x="28" y="0"/>
                  </a:moveTo>
                  <a:cubicBezTo>
                    <a:pt x="25" y="0"/>
                    <a:pt x="22" y="1"/>
                    <a:pt x="19" y="2"/>
                  </a:cubicBezTo>
                  <a:cubicBezTo>
                    <a:pt x="6" y="7"/>
                    <a:pt x="0" y="21"/>
                    <a:pt x="4" y="35"/>
                  </a:cubicBezTo>
                  <a:cubicBezTo>
                    <a:pt x="7" y="42"/>
                    <a:pt x="9" y="80"/>
                    <a:pt x="9" y="118"/>
                  </a:cubicBezTo>
                  <a:cubicBezTo>
                    <a:pt x="9" y="120"/>
                    <a:pt x="10" y="122"/>
                    <a:pt x="12" y="122"/>
                  </a:cubicBezTo>
                  <a:cubicBezTo>
                    <a:pt x="14" y="122"/>
                    <a:pt x="15" y="120"/>
                    <a:pt x="15" y="118"/>
                  </a:cubicBezTo>
                  <a:cubicBezTo>
                    <a:pt x="15" y="84"/>
                    <a:pt x="14" y="42"/>
                    <a:pt x="11" y="33"/>
                  </a:cubicBezTo>
                  <a:cubicBezTo>
                    <a:pt x="7" y="22"/>
                    <a:pt x="12" y="12"/>
                    <a:pt x="21" y="8"/>
                  </a:cubicBezTo>
                  <a:cubicBezTo>
                    <a:pt x="23" y="7"/>
                    <a:pt x="26" y="6"/>
                    <a:pt x="28" y="6"/>
                  </a:cubicBezTo>
                  <a:cubicBezTo>
                    <a:pt x="36" y="6"/>
                    <a:pt x="43" y="11"/>
                    <a:pt x="46" y="18"/>
                  </a:cubicBezTo>
                  <a:cubicBezTo>
                    <a:pt x="52" y="32"/>
                    <a:pt x="54" y="58"/>
                    <a:pt x="54" y="77"/>
                  </a:cubicBezTo>
                  <a:cubicBezTo>
                    <a:pt x="54" y="79"/>
                    <a:pt x="56" y="80"/>
                    <a:pt x="58" y="80"/>
                  </a:cubicBezTo>
                  <a:cubicBezTo>
                    <a:pt x="58" y="80"/>
                    <a:pt x="58" y="80"/>
                    <a:pt x="58" y="80"/>
                  </a:cubicBezTo>
                  <a:cubicBezTo>
                    <a:pt x="59" y="80"/>
                    <a:pt x="61" y="78"/>
                    <a:pt x="61" y="77"/>
                  </a:cubicBezTo>
                  <a:cubicBezTo>
                    <a:pt x="60" y="57"/>
                    <a:pt x="58" y="31"/>
                    <a:pt x="52" y="16"/>
                  </a:cubicBezTo>
                  <a:cubicBezTo>
                    <a:pt x="48" y="6"/>
                    <a:pt x="39" y="0"/>
                    <a:pt x="28" y="0"/>
                  </a:cubicBezTo>
                  <a:close/>
                  <a:moveTo>
                    <a:pt x="28" y="0"/>
                  </a:moveTo>
                  <a:cubicBezTo>
                    <a:pt x="28" y="0"/>
                    <a:pt x="28" y="0"/>
                    <a:pt x="2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24" grpId="0" animBg="1"/>
      <p:bldP spid="9"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a:off x="5219700" y="5895587"/>
            <a:ext cx="1752600" cy="452854"/>
          </a:xfrm>
          <a:prstGeom prst="roundRect">
            <a:avLst>
              <a:gd name="adj" fmla="val 50000"/>
            </a:avLst>
          </a:prstGeom>
          <a:noFill/>
          <a:ln>
            <a:gradFill>
              <a:gsLst>
                <a:gs pos="0">
                  <a:srgbClr val="08AEEA"/>
                </a:gs>
                <a:gs pos="100000">
                  <a:srgbClr val="2AF598"/>
                </a:gs>
              </a:gsLst>
              <a:lin ang="2700000" scaled="0"/>
            </a:gradFill>
          </a:ln>
          <a:effectLst>
            <a:outerShdw blurRad="317500" dist="114300" dir="5400000" sx="90000" sy="90000" algn="t" rotWithShape="0">
              <a:srgbClr val="21E3D2">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462653" y="5937348"/>
            <a:ext cx="1266693" cy="369332"/>
          </a:xfrm>
          <a:prstGeom prst="rect">
            <a:avLst/>
          </a:prstGeom>
          <a:noFill/>
        </p:spPr>
        <p:txBody>
          <a:bodyPr wrap="none" rtlCol="0">
            <a:spAutoFit/>
          </a:bodyPr>
          <a:lstStyle/>
          <a:p>
            <a:pPr algn="ctr"/>
            <a:r>
              <a:rPr lang="en-US" altLang="zh-CN" dirty="0">
                <a:gradFill>
                  <a:gsLst>
                    <a:gs pos="0">
                      <a:srgbClr val="08AEEA"/>
                    </a:gs>
                    <a:gs pos="100000">
                      <a:srgbClr val="2AF598"/>
                    </a:gs>
                  </a:gsLst>
                  <a:lin ang="2700000" scaled="0"/>
                </a:gradFill>
                <a:latin typeface="+mj-lt"/>
                <a:ea typeface="+mj-ea"/>
              </a:rPr>
              <a:t>CONTINUE</a:t>
            </a:r>
            <a:endParaRPr lang="zh-CN" altLang="en-US" dirty="0">
              <a:gradFill>
                <a:gsLst>
                  <a:gs pos="0">
                    <a:srgbClr val="08AEEA"/>
                  </a:gs>
                  <a:gs pos="100000">
                    <a:srgbClr val="2AF598"/>
                  </a:gs>
                </a:gsLst>
                <a:lin ang="2700000" scaled="0"/>
              </a:gradFill>
              <a:latin typeface="+mj-lt"/>
              <a:ea typeface="+mj-ea"/>
            </a:endParaRPr>
          </a:p>
        </p:txBody>
      </p:sp>
      <p:grpSp>
        <p:nvGrpSpPr>
          <p:cNvPr id="12" name="Group 4"/>
          <p:cNvGrpSpPr>
            <a:grpSpLocks noChangeAspect="1"/>
          </p:cNvGrpSpPr>
          <p:nvPr/>
        </p:nvGrpSpPr>
        <p:grpSpPr bwMode="auto">
          <a:xfrm>
            <a:off x="5812630" y="5043932"/>
            <a:ext cx="566738" cy="603250"/>
            <a:chOff x="5979" y="3076"/>
            <a:chExt cx="357" cy="380"/>
          </a:xfrm>
          <a:gradFill>
            <a:gsLst>
              <a:gs pos="0">
                <a:srgbClr val="08AEEA"/>
              </a:gs>
              <a:gs pos="100000">
                <a:srgbClr val="2AF598"/>
              </a:gs>
            </a:gsLst>
            <a:lin ang="2700000" scaled="0"/>
          </a:gradFill>
        </p:grpSpPr>
        <p:sp>
          <p:nvSpPr>
            <p:cNvPr id="14" name="Freeform 5"/>
            <p:cNvSpPr>
              <a:spLocks noEditPoints="1"/>
            </p:cNvSpPr>
            <p:nvPr/>
          </p:nvSpPr>
          <p:spPr bwMode="auto">
            <a:xfrm>
              <a:off x="6160" y="3243"/>
              <a:ext cx="28" cy="213"/>
            </a:xfrm>
            <a:custGeom>
              <a:avLst/>
              <a:gdLst>
                <a:gd name="T0" fmla="*/ 3 w 15"/>
                <a:gd name="T1" fmla="*/ 1 h 106"/>
                <a:gd name="T2" fmla="*/ 0 w 15"/>
                <a:gd name="T3" fmla="*/ 4 h 106"/>
                <a:gd name="T4" fmla="*/ 7 w 15"/>
                <a:gd name="T5" fmla="*/ 103 h 106"/>
                <a:gd name="T6" fmla="*/ 10 w 15"/>
                <a:gd name="T7" fmla="*/ 106 h 106"/>
                <a:gd name="T8" fmla="*/ 10 w 15"/>
                <a:gd name="T9" fmla="*/ 106 h 106"/>
                <a:gd name="T10" fmla="*/ 13 w 15"/>
                <a:gd name="T11" fmla="*/ 103 h 106"/>
                <a:gd name="T12" fmla="*/ 7 w 15"/>
                <a:gd name="T13" fmla="*/ 3 h 106"/>
                <a:gd name="T14" fmla="*/ 3 w 15"/>
                <a:gd name="T15" fmla="*/ 1 h 106"/>
                <a:gd name="T16" fmla="*/ 3 w 15"/>
                <a:gd name="T17" fmla="*/ 1 h 106"/>
                <a:gd name="T18" fmla="*/ 3 w 15"/>
                <a:gd name="T19" fmla="*/ 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6">
                  <a:moveTo>
                    <a:pt x="3" y="1"/>
                  </a:moveTo>
                  <a:cubicBezTo>
                    <a:pt x="1" y="1"/>
                    <a:pt x="0" y="3"/>
                    <a:pt x="0" y="4"/>
                  </a:cubicBezTo>
                  <a:cubicBezTo>
                    <a:pt x="0" y="5"/>
                    <a:pt x="9" y="35"/>
                    <a:pt x="7" y="103"/>
                  </a:cubicBezTo>
                  <a:cubicBezTo>
                    <a:pt x="7" y="104"/>
                    <a:pt x="8" y="106"/>
                    <a:pt x="10" y="106"/>
                  </a:cubicBezTo>
                  <a:cubicBezTo>
                    <a:pt x="10" y="106"/>
                    <a:pt x="10" y="106"/>
                    <a:pt x="10" y="106"/>
                  </a:cubicBezTo>
                  <a:cubicBezTo>
                    <a:pt x="12" y="106"/>
                    <a:pt x="13" y="105"/>
                    <a:pt x="13" y="103"/>
                  </a:cubicBezTo>
                  <a:cubicBezTo>
                    <a:pt x="15" y="34"/>
                    <a:pt x="7" y="4"/>
                    <a:pt x="7" y="3"/>
                  </a:cubicBezTo>
                  <a:cubicBezTo>
                    <a:pt x="6" y="1"/>
                    <a:pt x="4" y="0"/>
                    <a:pt x="3" y="1"/>
                  </a:cubicBezTo>
                  <a:close/>
                  <a:moveTo>
                    <a:pt x="3" y="1"/>
                  </a:moveTo>
                  <a:cubicBezTo>
                    <a:pt x="3" y="1"/>
                    <a:pt x="3" y="1"/>
                    <a:pt x="3"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6068" y="3076"/>
              <a:ext cx="268" cy="213"/>
            </a:xfrm>
            <a:custGeom>
              <a:avLst/>
              <a:gdLst>
                <a:gd name="T0" fmla="*/ 131 w 141"/>
                <a:gd name="T1" fmla="*/ 53 h 106"/>
                <a:gd name="T2" fmla="*/ 51 w 141"/>
                <a:gd name="T3" fmla="*/ 0 h 106"/>
                <a:gd name="T4" fmla="*/ 18 w 141"/>
                <a:gd name="T5" fmla="*/ 7 h 106"/>
                <a:gd name="T6" fmla="*/ 2 w 141"/>
                <a:gd name="T7" fmla="*/ 16 h 106"/>
                <a:gd name="T8" fmla="*/ 1 w 141"/>
                <a:gd name="T9" fmla="*/ 20 h 106"/>
                <a:gd name="T10" fmla="*/ 5 w 141"/>
                <a:gd name="T11" fmla="*/ 21 h 106"/>
                <a:gd name="T12" fmla="*/ 21 w 141"/>
                <a:gd name="T13" fmla="*/ 13 h 106"/>
                <a:gd name="T14" fmla="*/ 51 w 141"/>
                <a:gd name="T15" fmla="*/ 7 h 106"/>
                <a:gd name="T16" fmla="*/ 125 w 141"/>
                <a:gd name="T17" fmla="*/ 55 h 106"/>
                <a:gd name="T18" fmla="*/ 134 w 141"/>
                <a:gd name="T19" fmla="*/ 103 h 106"/>
                <a:gd name="T20" fmla="*/ 138 w 141"/>
                <a:gd name="T21" fmla="*/ 106 h 106"/>
                <a:gd name="T22" fmla="*/ 138 w 141"/>
                <a:gd name="T23" fmla="*/ 106 h 106"/>
                <a:gd name="T24" fmla="*/ 141 w 141"/>
                <a:gd name="T25" fmla="*/ 102 h 106"/>
                <a:gd name="T26" fmla="*/ 131 w 141"/>
                <a:gd name="T27" fmla="*/ 53 h 106"/>
                <a:gd name="T28" fmla="*/ 131 w 141"/>
                <a:gd name="T29" fmla="*/ 53 h 106"/>
                <a:gd name="T30" fmla="*/ 131 w 141"/>
                <a:gd name="T31"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06">
                  <a:moveTo>
                    <a:pt x="131" y="53"/>
                  </a:moveTo>
                  <a:cubicBezTo>
                    <a:pt x="117" y="21"/>
                    <a:pt x="86" y="0"/>
                    <a:pt x="51" y="0"/>
                  </a:cubicBezTo>
                  <a:cubicBezTo>
                    <a:pt x="40" y="0"/>
                    <a:pt x="29" y="2"/>
                    <a:pt x="18" y="7"/>
                  </a:cubicBezTo>
                  <a:cubicBezTo>
                    <a:pt x="12" y="9"/>
                    <a:pt x="7" y="12"/>
                    <a:pt x="2" y="16"/>
                  </a:cubicBezTo>
                  <a:cubicBezTo>
                    <a:pt x="0" y="16"/>
                    <a:pt x="0" y="18"/>
                    <a:pt x="1" y="20"/>
                  </a:cubicBezTo>
                  <a:cubicBezTo>
                    <a:pt x="2" y="21"/>
                    <a:pt x="4" y="22"/>
                    <a:pt x="5" y="21"/>
                  </a:cubicBezTo>
                  <a:cubicBezTo>
                    <a:pt x="10" y="18"/>
                    <a:pt x="15" y="15"/>
                    <a:pt x="21" y="13"/>
                  </a:cubicBezTo>
                  <a:cubicBezTo>
                    <a:pt x="30" y="9"/>
                    <a:pt x="41" y="7"/>
                    <a:pt x="51" y="7"/>
                  </a:cubicBezTo>
                  <a:cubicBezTo>
                    <a:pt x="84" y="7"/>
                    <a:pt x="113" y="26"/>
                    <a:pt x="125" y="55"/>
                  </a:cubicBezTo>
                  <a:cubicBezTo>
                    <a:pt x="130" y="68"/>
                    <a:pt x="133" y="90"/>
                    <a:pt x="134" y="103"/>
                  </a:cubicBezTo>
                  <a:cubicBezTo>
                    <a:pt x="135" y="105"/>
                    <a:pt x="136" y="106"/>
                    <a:pt x="138" y="106"/>
                  </a:cubicBezTo>
                  <a:cubicBezTo>
                    <a:pt x="138" y="106"/>
                    <a:pt x="138" y="106"/>
                    <a:pt x="138" y="106"/>
                  </a:cubicBezTo>
                  <a:cubicBezTo>
                    <a:pt x="140" y="106"/>
                    <a:pt x="141" y="104"/>
                    <a:pt x="141" y="102"/>
                  </a:cubicBezTo>
                  <a:cubicBezTo>
                    <a:pt x="139" y="87"/>
                    <a:pt x="136" y="65"/>
                    <a:pt x="131" y="53"/>
                  </a:cubicBezTo>
                  <a:close/>
                  <a:moveTo>
                    <a:pt x="131" y="53"/>
                  </a:moveTo>
                  <a:cubicBezTo>
                    <a:pt x="131" y="53"/>
                    <a:pt x="131" y="53"/>
                    <a:pt x="131" y="5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979" y="3126"/>
              <a:ext cx="76" cy="213"/>
            </a:xfrm>
            <a:custGeom>
              <a:avLst/>
              <a:gdLst>
                <a:gd name="T0" fmla="*/ 39 w 40"/>
                <a:gd name="T1" fmla="*/ 6 h 106"/>
                <a:gd name="T2" fmla="*/ 39 w 40"/>
                <a:gd name="T3" fmla="*/ 2 h 106"/>
                <a:gd name="T4" fmla="*/ 35 w 40"/>
                <a:gd name="T5" fmla="*/ 2 h 106"/>
                <a:gd name="T6" fmla="*/ 16 w 40"/>
                <a:gd name="T7" fmla="*/ 104 h 106"/>
                <a:gd name="T8" fmla="*/ 19 w 40"/>
                <a:gd name="T9" fmla="*/ 106 h 106"/>
                <a:gd name="T10" fmla="*/ 20 w 40"/>
                <a:gd name="T11" fmla="*/ 106 h 106"/>
                <a:gd name="T12" fmla="*/ 23 w 40"/>
                <a:gd name="T13" fmla="*/ 102 h 106"/>
                <a:gd name="T14" fmla="*/ 39 w 40"/>
                <a:gd name="T15" fmla="*/ 6 h 106"/>
                <a:gd name="T16" fmla="*/ 39 w 40"/>
                <a:gd name="T17" fmla="*/ 6 h 106"/>
                <a:gd name="T18" fmla="*/ 39 w 40"/>
                <a:gd name="T19"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06">
                  <a:moveTo>
                    <a:pt x="39" y="6"/>
                  </a:moveTo>
                  <a:cubicBezTo>
                    <a:pt x="40" y="5"/>
                    <a:pt x="40" y="3"/>
                    <a:pt x="39" y="2"/>
                  </a:cubicBezTo>
                  <a:cubicBezTo>
                    <a:pt x="38" y="0"/>
                    <a:pt x="36" y="0"/>
                    <a:pt x="35" y="2"/>
                  </a:cubicBezTo>
                  <a:cubicBezTo>
                    <a:pt x="17" y="19"/>
                    <a:pt x="0" y="50"/>
                    <a:pt x="16" y="104"/>
                  </a:cubicBezTo>
                  <a:cubicBezTo>
                    <a:pt x="17" y="105"/>
                    <a:pt x="18" y="106"/>
                    <a:pt x="19" y="106"/>
                  </a:cubicBezTo>
                  <a:cubicBezTo>
                    <a:pt x="20" y="106"/>
                    <a:pt x="20" y="106"/>
                    <a:pt x="20" y="106"/>
                  </a:cubicBezTo>
                  <a:cubicBezTo>
                    <a:pt x="22" y="106"/>
                    <a:pt x="23" y="104"/>
                    <a:pt x="23" y="102"/>
                  </a:cubicBezTo>
                  <a:cubicBezTo>
                    <a:pt x="11" y="62"/>
                    <a:pt x="16" y="29"/>
                    <a:pt x="39" y="6"/>
                  </a:cubicBezTo>
                  <a:close/>
                  <a:moveTo>
                    <a:pt x="39" y="6"/>
                  </a:moveTo>
                  <a:cubicBezTo>
                    <a:pt x="39" y="6"/>
                    <a:pt x="39" y="6"/>
                    <a:pt x="39"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6025" y="3114"/>
              <a:ext cx="277" cy="290"/>
            </a:xfrm>
            <a:custGeom>
              <a:avLst/>
              <a:gdLst>
                <a:gd name="T0" fmla="*/ 77 w 146"/>
                <a:gd name="T1" fmla="*/ 0 h 144"/>
                <a:gd name="T2" fmla="*/ 49 w 146"/>
                <a:gd name="T3" fmla="*/ 6 h 144"/>
                <a:gd name="T4" fmla="*/ 10 w 146"/>
                <a:gd name="T5" fmla="*/ 86 h 144"/>
                <a:gd name="T6" fmla="*/ 12 w 146"/>
                <a:gd name="T7" fmla="*/ 96 h 144"/>
                <a:gd name="T8" fmla="*/ 13 w 146"/>
                <a:gd name="T9" fmla="*/ 141 h 144"/>
                <a:gd name="T10" fmla="*/ 17 w 146"/>
                <a:gd name="T11" fmla="*/ 144 h 144"/>
                <a:gd name="T12" fmla="*/ 20 w 146"/>
                <a:gd name="T13" fmla="*/ 141 h 144"/>
                <a:gd name="T14" fmla="*/ 18 w 146"/>
                <a:gd name="T15" fmla="*/ 95 h 144"/>
                <a:gd name="T16" fmla="*/ 16 w 146"/>
                <a:gd name="T17" fmla="*/ 84 h 144"/>
                <a:gd name="T18" fmla="*/ 51 w 146"/>
                <a:gd name="T19" fmla="*/ 11 h 144"/>
                <a:gd name="T20" fmla="*/ 77 w 146"/>
                <a:gd name="T21" fmla="*/ 7 h 144"/>
                <a:gd name="T22" fmla="*/ 133 w 146"/>
                <a:gd name="T23" fmla="*/ 51 h 144"/>
                <a:gd name="T24" fmla="*/ 139 w 146"/>
                <a:gd name="T25" fmla="*/ 135 h 144"/>
                <a:gd name="T26" fmla="*/ 142 w 146"/>
                <a:gd name="T27" fmla="*/ 138 h 144"/>
                <a:gd name="T28" fmla="*/ 145 w 146"/>
                <a:gd name="T29" fmla="*/ 135 h 144"/>
                <a:gd name="T30" fmla="*/ 139 w 146"/>
                <a:gd name="T31" fmla="*/ 49 h 144"/>
                <a:gd name="T32" fmla="*/ 77 w 146"/>
                <a:gd name="T33" fmla="*/ 0 h 144"/>
                <a:gd name="T34" fmla="*/ 77 w 146"/>
                <a:gd name="T35" fmla="*/ 0 h 144"/>
                <a:gd name="T36" fmla="*/ 77 w 146"/>
                <a:gd name="T3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6" h="144">
                  <a:moveTo>
                    <a:pt x="77" y="0"/>
                  </a:moveTo>
                  <a:cubicBezTo>
                    <a:pt x="67" y="0"/>
                    <a:pt x="58" y="2"/>
                    <a:pt x="49" y="6"/>
                  </a:cubicBezTo>
                  <a:cubicBezTo>
                    <a:pt x="17" y="19"/>
                    <a:pt x="0" y="53"/>
                    <a:pt x="10" y="86"/>
                  </a:cubicBezTo>
                  <a:cubicBezTo>
                    <a:pt x="11" y="89"/>
                    <a:pt x="12" y="93"/>
                    <a:pt x="12" y="96"/>
                  </a:cubicBezTo>
                  <a:cubicBezTo>
                    <a:pt x="13" y="104"/>
                    <a:pt x="13" y="118"/>
                    <a:pt x="13" y="141"/>
                  </a:cubicBezTo>
                  <a:cubicBezTo>
                    <a:pt x="13" y="143"/>
                    <a:pt x="15" y="144"/>
                    <a:pt x="17" y="144"/>
                  </a:cubicBezTo>
                  <a:cubicBezTo>
                    <a:pt x="18" y="144"/>
                    <a:pt x="20" y="143"/>
                    <a:pt x="20" y="141"/>
                  </a:cubicBezTo>
                  <a:cubicBezTo>
                    <a:pt x="20" y="117"/>
                    <a:pt x="20" y="103"/>
                    <a:pt x="18" y="95"/>
                  </a:cubicBezTo>
                  <a:cubicBezTo>
                    <a:pt x="18" y="91"/>
                    <a:pt x="17" y="88"/>
                    <a:pt x="16" y="84"/>
                  </a:cubicBezTo>
                  <a:cubicBezTo>
                    <a:pt x="8" y="55"/>
                    <a:pt x="23" y="23"/>
                    <a:pt x="51" y="11"/>
                  </a:cubicBezTo>
                  <a:cubicBezTo>
                    <a:pt x="59" y="8"/>
                    <a:pt x="68" y="7"/>
                    <a:pt x="77" y="7"/>
                  </a:cubicBezTo>
                  <a:cubicBezTo>
                    <a:pt x="99" y="8"/>
                    <a:pt x="125" y="28"/>
                    <a:pt x="133" y="51"/>
                  </a:cubicBezTo>
                  <a:cubicBezTo>
                    <a:pt x="140" y="70"/>
                    <a:pt x="140" y="104"/>
                    <a:pt x="139" y="135"/>
                  </a:cubicBezTo>
                  <a:cubicBezTo>
                    <a:pt x="139" y="136"/>
                    <a:pt x="140" y="138"/>
                    <a:pt x="142" y="138"/>
                  </a:cubicBezTo>
                  <a:cubicBezTo>
                    <a:pt x="144" y="138"/>
                    <a:pt x="145" y="137"/>
                    <a:pt x="145" y="135"/>
                  </a:cubicBezTo>
                  <a:cubicBezTo>
                    <a:pt x="146" y="104"/>
                    <a:pt x="146" y="69"/>
                    <a:pt x="139" y="49"/>
                  </a:cubicBezTo>
                  <a:cubicBezTo>
                    <a:pt x="130" y="23"/>
                    <a:pt x="102" y="1"/>
                    <a:pt x="77" y="0"/>
                  </a:cubicBezTo>
                  <a:close/>
                  <a:moveTo>
                    <a:pt x="77" y="0"/>
                  </a:moveTo>
                  <a:cubicBezTo>
                    <a:pt x="77" y="0"/>
                    <a:pt x="77" y="0"/>
                    <a:pt x="7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6141" y="3154"/>
              <a:ext cx="125" cy="270"/>
            </a:xfrm>
            <a:custGeom>
              <a:avLst/>
              <a:gdLst>
                <a:gd name="T0" fmla="*/ 13 w 66"/>
                <a:gd name="T1" fmla="*/ 0 h 134"/>
                <a:gd name="T2" fmla="*/ 3 w 66"/>
                <a:gd name="T3" fmla="*/ 1 h 134"/>
                <a:gd name="T4" fmla="*/ 1 w 66"/>
                <a:gd name="T5" fmla="*/ 5 h 134"/>
                <a:gd name="T6" fmla="*/ 5 w 66"/>
                <a:gd name="T7" fmla="*/ 7 h 134"/>
                <a:gd name="T8" fmla="*/ 13 w 66"/>
                <a:gd name="T9" fmla="*/ 6 h 134"/>
                <a:gd name="T10" fmla="*/ 52 w 66"/>
                <a:gd name="T11" fmla="*/ 31 h 134"/>
                <a:gd name="T12" fmla="*/ 58 w 66"/>
                <a:gd name="T13" fmla="*/ 131 h 134"/>
                <a:gd name="T14" fmla="*/ 61 w 66"/>
                <a:gd name="T15" fmla="*/ 134 h 134"/>
                <a:gd name="T16" fmla="*/ 61 w 66"/>
                <a:gd name="T17" fmla="*/ 134 h 134"/>
                <a:gd name="T18" fmla="*/ 65 w 66"/>
                <a:gd name="T19" fmla="*/ 131 h 134"/>
                <a:gd name="T20" fmla="*/ 58 w 66"/>
                <a:gd name="T21" fmla="*/ 29 h 134"/>
                <a:gd name="T22" fmla="*/ 13 w 66"/>
                <a:gd name="T23" fmla="*/ 0 h 134"/>
                <a:gd name="T24" fmla="*/ 13 w 66"/>
                <a:gd name="T25" fmla="*/ 0 h 134"/>
                <a:gd name="T26" fmla="*/ 13 w 66"/>
                <a:gd name="T2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134">
                  <a:moveTo>
                    <a:pt x="13" y="0"/>
                  </a:moveTo>
                  <a:cubicBezTo>
                    <a:pt x="10" y="0"/>
                    <a:pt x="6" y="0"/>
                    <a:pt x="3" y="1"/>
                  </a:cubicBezTo>
                  <a:cubicBezTo>
                    <a:pt x="1" y="1"/>
                    <a:pt x="0" y="3"/>
                    <a:pt x="1" y="5"/>
                  </a:cubicBezTo>
                  <a:cubicBezTo>
                    <a:pt x="1" y="6"/>
                    <a:pt x="3" y="7"/>
                    <a:pt x="5" y="7"/>
                  </a:cubicBezTo>
                  <a:cubicBezTo>
                    <a:pt x="7" y="6"/>
                    <a:pt x="10" y="6"/>
                    <a:pt x="13" y="6"/>
                  </a:cubicBezTo>
                  <a:cubicBezTo>
                    <a:pt x="30" y="6"/>
                    <a:pt x="45" y="16"/>
                    <a:pt x="52" y="31"/>
                  </a:cubicBezTo>
                  <a:cubicBezTo>
                    <a:pt x="60" y="50"/>
                    <a:pt x="60" y="79"/>
                    <a:pt x="58" y="131"/>
                  </a:cubicBezTo>
                  <a:cubicBezTo>
                    <a:pt x="58" y="132"/>
                    <a:pt x="60" y="134"/>
                    <a:pt x="61" y="134"/>
                  </a:cubicBezTo>
                  <a:cubicBezTo>
                    <a:pt x="61" y="134"/>
                    <a:pt x="61" y="134"/>
                    <a:pt x="61" y="134"/>
                  </a:cubicBezTo>
                  <a:cubicBezTo>
                    <a:pt x="63" y="134"/>
                    <a:pt x="65" y="133"/>
                    <a:pt x="65" y="131"/>
                  </a:cubicBezTo>
                  <a:cubicBezTo>
                    <a:pt x="66" y="77"/>
                    <a:pt x="66" y="48"/>
                    <a:pt x="58" y="29"/>
                  </a:cubicBezTo>
                  <a:cubicBezTo>
                    <a:pt x="50" y="11"/>
                    <a:pt x="33" y="0"/>
                    <a:pt x="13" y="0"/>
                  </a:cubicBezTo>
                  <a:close/>
                  <a:moveTo>
                    <a:pt x="13" y="0"/>
                  </a:move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
            <p:cNvSpPr>
              <a:spLocks noEditPoints="1"/>
            </p:cNvSpPr>
            <p:nvPr/>
          </p:nvSpPr>
          <p:spPr bwMode="auto">
            <a:xfrm>
              <a:off x="6068" y="3169"/>
              <a:ext cx="55" cy="243"/>
            </a:xfrm>
            <a:custGeom>
              <a:avLst/>
              <a:gdLst>
                <a:gd name="T0" fmla="*/ 28 w 29"/>
                <a:gd name="T1" fmla="*/ 6 h 121"/>
                <a:gd name="T2" fmla="*/ 28 w 29"/>
                <a:gd name="T3" fmla="*/ 2 h 121"/>
                <a:gd name="T4" fmla="*/ 24 w 29"/>
                <a:gd name="T5" fmla="*/ 1 h 121"/>
                <a:gd name="T6" fmla="*/ 6 w 29"/>
                <a:gd name="T7" fmla="*/ 57 h 121"/>
                <a:gd name="T8" fmla="*/ 13 w 29"/>
                <a:gd name="T9" fmla="*/ 117 h 121"/>
                <a:gd name="T10" fmla="*/ 16 w 29"/>
                <a:gd name="T11" fmla="*/ 121 h 121"/>
                <a:gd name="T12" fmla="*/ 19 w 29"/>
                <a:gd name="T13" fmla="*/ 117 h 121"/>
                <a:gd name="T14" fmla="*/ 12 w 29"/>
                <a:gd name="T15" fmla="*/ 55 h 121"/>
                <a:gd name="T16" fmla="*/ 28 w 29"/>
                <a:gd name="T17" fmla="*/ 6 h 121"/>
                <a:gd name="T18" fmla="*/ 28 w 29"/>
                <a:gd name="T19" fmla="*/ 6 h 121"/>
                <a:gd name="T20" fmla="*/ 28 w 29"/>
                <a:gd name="T21"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21">
                  <a:moveTo>
                    <a:pt x="28" y="6"/>
                  </a:moveTo>
                  <a:cubicBezTo>
                    <a:pt x="29" y="5"/>
                    <a:pt x="29" y="3"/>
                    <a:pt x="28" y="2"/>
                  </a:cubicBezTo>
                  <a:cubicBezTo>
                    <a:pt x="27" y="1"/>
                    <a:pt x="25" y="0"/>
                    <a:pt x="24" y="1"/>
                  </a:cubicBezTo>
                  <a:cubicBezTo>
                    <a:pt x="7" y="13"/>
                    <a:pt x="0" y="35"/>
                    <a:pt x="6" y="57"/>
                  </a:cubicBezTo>
                  <a:cubicBezTo>
                    <a:pt x="6" y="57"/>
                    <a:pt x="13" y="80"/>
                    <a:pt x="13" y="117"/>
                  </a:cubicBezTo>
                  <a:cubicBezTo>
                    <a:pt x="13" y="119"/>
                    <a:pt x="14" y="121"/>
                    <a:pt x="16" y="121"/>
                  </a:cubicBezTo>
                  <a:cubicBezTo>
                    <a:pt x="18" y="121"/>
                    <a:pt x="19" y="119"/>
                    <a:pt x="19" y="117"/>
                  </a:cubicBezTo>
                  <a:cubicBezTo>
                    <a:pt x="19" y="80"/>
                    <a:pt x="13" y="56"/>
                    <a:pt x="12" y="55"/>
                  </a:cubicBezTo>
                  <a:cubicBezTo>
                    <a:pt x="7" y="36"/>
                    <a:pt x="13" y="17"/>
                    <a:pt x="28" y="6"/>
                  </a:cubicBezTo>
                  <a:close/>
                  <a:moveTo>
                    <a:pt x="28" y="6"/>
                  </a:moveTo>
                  <a:cubicBezTo>
                    <a:pt x="28" y="6"/>
                    <a:pt x="28" y="6"/>
                    <a:pt x="28"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1"/>
            <p:cNvSpPr>
              <a:spLocks noEditPoints="1"/>
            </p:cNvSpPr>
            <p:nvPr/>
          </p:nvSpPr>
          <p:spPr bwMode="auto">
            <a:xfrm>
              <a:off x="6215" y="3380"/>
              <a:ext cx="13" cy="64"/>
            </a:xfrm>
            <a:custGeom>
              <a:avLst/>
              <a:gdLst>
                <a:gd name="T0" fmla="*/ 6 w 7"/>
                <a:gd name="T1" fmla="*/ 3 h 32"/>
                <a:gd name="T2" fmla="*/ 3 w 7"/>
                <a:gd name="T3" fmla="*/ 0 h 32"/>
                <a:gd name="T4" fmla="*/ 3 w 7"/>
                <a:gd name="T5" fmla="*/ 0 h 32"/>
                <a:gd name="T6" fmla="*/ 0 w 7"/>
                <a:gd name="T7" fmla="*/ 3 h 32"/>
                <a:gd name="T8" fmla="*/ 0 w 7"/>
                <a:gd name="T9" fmla="*/ 13 h 32"/>
                <a:gd name="T10" fmla="*/ 0 w 7"/>
                <a:gd name="T11" fmla="*/ 28 h 32"/>
                <a:gd name="T12" fmla="*/ 3 w 7"/>
                <a:gd name="T13" fmla="*/ 32 h 32"/>
                <a:gd name="T14" fmla="*/ 3 w 7"/>
                <a:gd name="T15" fmla="*/ 32 h 32"/>
                <a:gd name="T16" fmla="*/ 6 w 7"/>
                <a:gd name="T17" fmla="*/ 29 h 32"/>
                <a:gd name="T18" fmla="*/ 6 w 7"/>
                <a:gd name="T19" fmla="*/ 12 h 32"/>
                <a:gd name="T20" fmla="*/ 6 w 7"/>
                <a:gd name="T21" fmla="*/ 3 h 32"/>
                <a:gd name="T22" fmla="*/ 6 w 7"/>
                <a:gd name="T23" fmla="*/ 3 h 32"/>
                <a:gd name="T24" fmla="*/ 6 w 7"/>
                <a:gd name="T25"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2">
                  <a:moveTo>
                    <a:pt x="6" y="3"/>
                  </a:moveTo>
                  <a:cubicBezTo>
                    <a:pt x="6" y="1"/>
                    <a:pt x="5" y="0"/>
                    <a:pt x="3" y="0"/>
                  </a:cubicBezTo>
                  <a:cubicBezTo>
                    <a:pt x="3" y="0"/>
                    <a:pt x="3" y="0"/>
                    <a:pt x="3" y="0"/>
                  </a:cubicBezTo>
                  <a:cubicBezTo>
                    <a:pt x="1" y="0"/>
                    <a:pt x="0" y="1"/>
                    <a:pt x="0" y="3"/>
                  </a:cubicBezTo>
                  <a:cubicBezTo>
                    <a:pt x="0" y="5"/>
                    <a:pt x="0" y="9"/>
                    <a:pt x="0" y="13"/>
                  </a:cubicBezTo>
                  <a:cubicBezTo>
                    <a:pt x="0" y="18"/>
                    <a:pt x="0" y="24"/>
                    <a:pt x="0" y="28"/>
                  </a:cubicBezTo>
                  <a:cubicBezTo>
                    <a:pt x="0" y="30"/>
                    <a:pt x="1" y="32"/>
                    <a:pt x="3" y="32"/>
                  </a:cubicBezTo>
                  <a:cubicBezTo>
                    <a:pt x="3" y="32"/>
                    <a:pt x="3" y="32"/>
                    <a:pt x="3" y="32"/>
                  </a:cubicBezTo>
                  <a:cubicBezTo>
                    <a:pt x="5" y="32"/>
                    <a:pt x="6" y="30"/>
                    <a:pt x="6" y="29"/>
                  </a:cubicBezTo>
                  <a:cubicBezTo>
                    <a:pt x="7" y="24"/>
                    <a:pt x="6" y="18"/>
                    <a:pt x="6" y="12"/>
                  </a:cubicBezTo>
                  <a:cubicBezTo>
                    <a:pt x="6" y="9"/>
                    <a:pt x="6" y="5"/>
                    <a:pt x="6" y="3"/>
                  </a:cubicBezTo>
                  <a:close/>
                  <a:moveTo>
                    <a:pt x="6" y="3"/>
                  </a:moveTo>
                  <a:cubicBezTo>
                    <a:pt x="6" y="3"/>
                    <a:pt x="6" y="3"/>
                    <a:pt x="6"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6112" y="3199"/>
              <a:ext cx="116" cy="245"/>
            </a:xfrm>
            <a:custGeom>
              <a:avLst/>
              <a:gdLst>
                <a:gd name="T0" fmla="*/ 28 w 61"/>
                <a:gd name="T1" fmla="*/ 0 h 122"/>
                <a:gd name="T2" fmla="*/ 19 w 61"/>
                <a:gd name="T3" fmla="*/ 2 h 122"/>
                <a:gd name="T4" fmla="*/ 4 w 61"/>
                <a:gd name="T5" fmla="*/ 35 h 122"/>
                <a:gd name="T6" fmla="*/ 9 w 61"/>
                <a:gd name="T7" fmla="*/ 118 h 122"/>
                <a:gd name="T8" fmla="*/ 12 w 61"/>
                <a:gd name="T9" fmla="*/ 122 h 122"/>
                <a:gd name="T10" fmla="*/ 15 w 61"/>
                <a:gd name="T11" fmla="*/ 118 h 122"/>
                <a:gd name="T12" fmla="*/ 11 w 61"/>
                <a:gd name="T13" fmla="*/ 33 h 122"/>
                <a:gd name="T14" fmla="*/ 21 w 61"/>
                <a:gd name="T15" fmla="*/ 8 h 122"/>
                <a:gd name="T16" fmla="*/ 28 w 61"/>
                <a:gd name="T17" fmla="*/ 6 h 122"/>
                <a:gd name="T18" fmla="*/ 46 w 61"/>
                <a:gd name="T19" fmla="*/ 18 h 122"/>
                <a:gd name="T20" fmla="*/ 54 w 61"/>
                <a:gd name="T21" fmla="*/ 77 h 122"/>
                <a:gd name="T22" fmla="*/ 58 w 61"/>
                <a:gd name="T23" fmla="*/ 80 h 122"/>
                <a:gd name="T24" fmla="*/ 58 w 61"/>
                <a:gd name="T25" fmla="*/ 80 h 122"/>
                <a:gd name="T26" fmla="*/ 61 w 61"/>
                <a:gd name="T27" fmla="*/ 77 h 122"/>
                <a:gd name="T28" fmla="*/ 52 w 61"/>
                <a:gd name="T29" fmla="*/ 16 h 122"/>
                <a:gd name="T30" fmla="*/ 28 w 61"/>
                <a:gd name="T31" fmla="*/ 0 h 122"/>
                <a:gd name="T32" fmla="*/ 28 w 61"/>
                <a:gd name="T33" fmla="*/ 0 h 122"/>
                <a:gd name="T34" fmla="*/ 28 w 61"/>
                <a:gd name="T3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22">
                  <a:moveTo>
                    <a:pt x="28" y="0"/>
                  </a:moveTo>
                  <a:cubicBezTo>
                    <a:pt x="25" y="0"/>
                    <a:pt x="22" y="1"/>
                    <a:pt x="19" y="2"/>
                  </a:cubicBezTo>
                  <a:cubicBezTo>
                    <a:pt x="6" y="7"/>
                    <a:pt x="0" y="21"/>
                    <a:pt x="4" y="35"/>
                  </a:cubicBezTo>
                  <a:cubicBezTo>
                    <a:pt x="7" y="42"/>
                    <a:pt x="9" y="80"/>
                    <a:pt x="9" y="118"/>
                  </a:cubicBezTo>
                  <a:cubicBezTo>
                    <a:pt x="9" y="120"/>
                    <a:pt x="10" y="122"/>
                    <a:pt x="12" y="122"/>
                  </a:cubicBezTo>
                  <a:cubicBezTo>
                    <a:pt x="14" y="122"/>
                    <a:pt x="15" y="120"/>
                    <a:pt x="15" y="118"/>
                  </a:cubicBezTo>
                  <a:cubicBezTo>
                    <a:pt x="15" y="84"/>
                    <a:pt x="14" y="42"/>
                    <a:pt x="11" y="33"/>
                  </a:cubicBezTo>
                  <a:cubicBezTo>
                    <a:pt x="7" y="22"/>
                    <a:pt x="12" y="12"/>
                    <a:pt x="21" y="8"/>
                  </a:cubicBezTo>
                  <a:cubicBezTo>
                    <a:pt x="23" y="7"/>
                    <a:pt x="26" y="6"/>
                    <a:pt x="28" y="6"/>
                  </a:cubicBezTo>
                  <a:cubicBezTo>
                    <a:pt x="36" y="6"/>
                    <a:pt x="43" y="11"/>
                    <a:pt x="46" y="18"/>
                  </a:cubicBezTo>
                  <a:cubicBezTo>
                    <a:pt x="52" y="32"/>
                    <a:pt x="54" y="58"/>
                    <a:pt x="54" y="77"/>
                  </a:cubicBezTo>
                  <a:cubicBezTo>
                    <a:pt x="54" y="79"/>
                    <a:pt x="56" y="80"/>
                    <a:pt x="58" y="80"/>
                  </a:cubicBezTo>
                  <a:cubicBezTo>
                    <a:pt x="58" y="80"/>
                    <a:pt x="58" y="80"/>
                    <a:pt x="58" y="80"/>
                  </a:cubicBezTo>
                  <a:cubicBezTo>
                    <a:pt x="59" y="80"/>
                    <a:pt x="61" y="78"/>
                    <a:pt x="61" y="77"/>
                  </a:cubicBezTo>
                  <a:cubicBezTo>
                    <a:pt x="60" y="57"/>
                    <a:pt x="58" y="31"/>
                    <a:pt x="52" y="16"/>
                  </a:cubicBezTo>
                  <a:cubicBezTo>
                    <a:pt x="48" y="6"/>
                    <a:pt x="39" y="0"/>
                    <a:pt x="28" y="0"/>
                  </a:cubicBezTo>
                  <a:close/>
                  <a:moveTo>
                    <a:pt x="28" y="0"/>
                  </a:moveTo>
                  <a:cubicBezTo>
                    <a:pt x="28" y="0"/>
                    <a:pt x="28" y="0"/>
                    <a:pt x="2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 name="图片 3" descr="卡通人物&#10;&#10;中度可信度描述已自动生成">
            <a:extLst>
              <a:ext uri="{FF2B5EF4-FFF2-40B4-BE49-F238E27FC236}">
                <a16:creationId xmlns:a16="http://schemas.microsoft.com/office/drawing/2014/main" id="{DE53BE03-087E-35C6-F39E-4E42E2593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90"/>
            <a:ext cx="12192000" cy="6846710"/>
          </a:xfrm>
          <a:prstGeom prst="rect">
            <a:avLst/>
          </a:prstGeom>
        </p:spPr>
      </p:pic>
    </p:spTree>
    <p:extLst>
      <p:ext uri="{BB962C8B-B14F-4D97-AF65-F5344CB8AC3E}">
        <p14:creationId xmlns:p14="http://schemas.microsoft.com/office/powerpoint/2010/main" val="6427817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634700" y="2629408"/>
            <a:ext cx="3411088" cy="1323439"/>
          </a:xfrm>
          <a:prstGeom prst="rect">
            <a:avLst/>
          </a:prstGeom>
          <a:noFill/>
        </p:spPr>
        <p:txBody>
          <a:bodyPr wrap="square" rtlCol="0">
            <a:spAutoFit/>
          </a:bodyPr>
          <a:lstStyle/>
          <a:p>
            <a:r>
              <a:rPr lang="zh-CN" altLang="en-US" sz="4000" dirty="0">
                <a:solidFill>
                  <a:srgbClr val="08AEEA"/>
                </a:solidFill>
              </a:rPr>
              <a:t>中国社会组织公共服务平台</a:t>
            </a:r>
          </a:p>
        </p:txBody>
      </p:sp>
      <p:sp>
        <p:nvSpPr>
          <p:cNvPr id="15" name="文本框 14"/>
          <p:cNvSpPr txBox="1"/>
          <p:nvPr/>
        </p:nvSpPr>
        <p:spPr>
          <a:xfrm>
            <a:off x="634700" y="2285018"/>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696787" cy="901673"/>
            <a:chOff x="6171606" y="2363147"/>
            <a:chExt cx="2696787"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01</a:t>
              </a:r>
              <a:endParaRPr lang="zh-CN" altLang="en-US" sz="2800" dirty="0">
                <a:solidFill>
                  <a:schemeClr val="tx1">
                    <a:lumMod val="85000"/>
                    <a:lumOff val="15000"/>
                  </a:schemeClr>
                </a:solidFill>
              </a:endParaRPr>
            </a:p>
          </p:txBody>
        </p:sp>
        <p:sp>
          <p:nvSpPr>
            <p:cNvPr id="36" name="文本框 35"/>
            <p:cNvSpPr txBox="1"/>
            <p:nvPr/>
          </p:nvSpPr>
          <p:spPr>
            <a:xfrm>
              <a:off x="7247436" y="2552373"/>
              <a:ext cx="1620957" cy="523220"/>
            </a:xfrm>
            <a:prstGeom prst="rect">
              <a:avLst/>
            </a:prstGeom>
            <a:noFill/>
          </p:spPr>
          <p:txBody>
            <a:bodyPr wrap="none" rtlCol="0">
              <a:spAutoFit/>
            </a:bodyPr>
            <a:lstStyle/>
            <a:p>
              <a:r>
                <a:rPr lang="zh-CN" altLang="en-US" sz="2800" dirty="0">
                  <a:solidFill>
                    <a:schemeClr val="tx1">
                      <a:lumMod val="85000"/>
                      <a:lumOff val="15000"/>
                    </a:schemeClr>
                  </a:solidFill>
                </a:rPr>
                <a:t>数据来源</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18" name="图片 17" descr="图形用户界面, 文本, 应用程序, 电子邮件&#10;&#10;描述已自动生成">
            <a:extLst>
              <a:ext uri="{FF2B5EF4-FFF2-40B4-BE49-F238E27FC236}">
                <a16:creationId xmlns:a16="http://schemas.microsoft.com/office/drawing/2014/main" id="{34AABB0D-055C-27AF-AFFB-ECA72458D9F5}"/>
              </a:ext>
            </a:extLst>
          </p:cNvPr>
          <p:cNvPicPr>
            <a:picLocks noChangeAspect="1"/>
          </p:cNvPicPr>
          <p:nvPr/>
        </p:nvPicPr>
        <p:blipFill rotWithShape="1">
          <a:blip r:embed="rId3"/>
          <a:srcRect l="19415" t="9495" r="19684" b="5525"/>
          <a:stretch/>
        </p:blipFill>
        <p:spPr>
          <a:xfrm>
            <a:off x="4140907" y="1314209"/>
            <a:ext cx="7218213" cy="5192456"/>
          </a:xfrm>
          <a:prstGeom prst="rect">
            <a:avLst/>
          </a:prstGeom>
        </p:spPr>
      </p:pic>
    </p:spTree>
    <p:extLst>
      <p:ext uri="{BB962C8B-B14F-4D97-AF65-F5344CB8AC3E}">
        <p14:creationId xmlns:p14="http://schemas.microsoft.com/office/powerpoint/2010/main" val="2704418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542925" y="961548"/>
            <a:ext cx="3411088" cy="707886"/>
          </a:xfrm>
          <a:prstGeom prst="rect">
            <a:avLst/>
          </a:prstGeom>
          <a:noFill/>
        </p:spPr>
        <p:txBody>
          <a:bodyPr wrap="square" rtlCol="0">
            <a:spAutoFit/>
          </a:bodyPr>
          <a:lstStyle/>
          <a:p>
            <a:r>
              <a:rPr lang="zh-CN" altLang="en-US" sz="4000" dirty="0">
                <a:solidFill>
                  <a:srgbClr val="08AEEA"/>
                </a:solidFill>
              </a:rPr>
              <a:t>数据预处理</a:t>
            </a:r>
          </a:p>
        </p:txBody>
      </p:sp>
      <p:sp>
        <p:nvSpPr>
          <p:cNvPr id="15" name="文本框 14"/>
          <p:cNvSpPr txBox="1"/>
          <p:nvPr/>
        </p:nvSpPr>
        <p:spPr>
          <a:xfrm>
            <a:off x="542925" y="617158"/>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3055859" cy="901673"/>
            <a:chOff x="6171606" y="2363147"/>
            <a:chExt cx="3055859"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01</a:t>
              </a:r>
              <a:endParaRPr lang="zh-CN" altLang="en-US" sz="2800" dirty="0">
                <a:solidFill>
                  <a:schemeClr val="tx1">
                    <a:lumMod val="85000"/>
                    <a:lumOff val="15000"/>
                  </a:schemeClr>
                </a:solidFill>
              </a:endParaRPr>
            </a:p>
          </p:txBody>
        </p:sp>
        <p:sp>
          <p:nvSpPr>
            <p:cNvPr id="36" name="文本框 35"/>
            <p:cNvSpPr txBox="1"/>
            <p:nvPr/>
          </p:nvSpPr>
          <p:spPr>
            <a:xfrm>
              <a:off x="7247436" y="2552373"/>
              <a:ext cx="1980029" cy="523220"/>
            </a:xfrm>
            <a:prstGeom prst="rect">
              <a:avLst/>
            </a:prstGeom>
            <a:noFill/>
          </p:spPr>
          <p:txBody>
            <a:bodyPr wrap="none" rtlCol="0">
              <a:spAutoFit/>
            </a:bodyPr>
            <a:lstStyle/>
            <a:p>
              <a:r>
                <a:rPr lang="zh-CN" altLang="en-US" sz="2800" dirty="0">
                  <a:solidFill>
                    <a:schemeClr val="tx1">
                      <a:lumMod val="85000"/>
                      <a:lumOff val="15000"/>
                    </a:schemeClr>
                  </a:solidFill>
                </a:rPr>
                <a:t>数据预处理</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2" name="文本框 11">
            <a:extLst>
              <a:ext uri="{FF2B5EF4-FFF2-40B4-BE49-F238E27FC236}">
                <a16:creationId xmlns:a16="http://schemas.microsoft.com/office/drawing/2014/main" id="{F53F498C-35C6-E7BF-6006-88D694BBA0F5}"/>
              </a:ext>
            </a:extLst>
          </p:cNvPr>
          <p:cNvSpPr txBox="1"/>
          <p:nvPr/>
        </p:nvSpPr>
        <p:spPr>
          <a:xfrm>
            <a:off x="542925" y="1574955"/>
            <a:ext cx="9927210" cy="1158459"/>
          </a:xfrm>
          <a:prstGeom prst="rect">
            <a:avLst/>
          </a:prstGeom>
          <a:noFill/>
        </p:spPr>
        <p:txBody>
          <a:bodyPr wrap="square" rtlCol="0">
            <a:spAutoFit/>
          </a:bodyPr>
          <a:lstStyle/>
          <a:p>
            <a:pPr>
              <a:lnSpc>
                <a:spcPct val="150000"/>
              </a:lnSpc>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指在进行数据分析之前，对数据进行的一些初步处理，包括缺失值填写、噪声处理、不一致数据修正、中文分词等，其目标是得到更标准、高质量的数据，纠正错误异常数据，从而提升分析的结果。中文文本预处理的基本步骤，包括</a:t>
            </a:r>
            <a:r>
              <a:rPr lang="zh-CN" altLang="en-US" sz="1600" b="1"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中文分词、词性标注、数据清洗、特征提取</a:t>
            </a:r>
            <a:r>
              <a:rPr lang="en-US" altLang="zh-CN" sz="1600" b="1"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a:t>
            </a:r>
            <a:r>
              <a:rPr lang="zh-CN" altLang="en-US" sz="1600" b="1"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向量空间模型存储</a:t>
            </a:r>
            <a:r>
              <a:rPr lang="en-US" altLang="zh-CN" sz="1600" b="1"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a:t>
            </a:r>
            <a:r>
              <a:rPr lang="zh-CN" altLang="en-US" sz="1600" b="1"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、权重计算</a:t>
            </a:r>
            <a:r>
              <a:rPr lang="en-US" altLang="zh-CN" sz="1600" b="1"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(TF-IDF)</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等。</a:t>
            </a:r>
          </a:p>
        </p:txBody>
      </p:sp>
      <p:sp>
        <p:nvSpPr>
          <p:cNvPr id="14" name="文本框 13">
            <a:extLst>
              <a:ext uri="{FF2B5EF4-FFF2-40B4-BE49-F238E27FC236}">
                <a16:creationId xmlns:a16="http://schemas.microsoft.com/office/drawing/2014/main" id="{0CAA67CF-6BFC-4A01-6082-9A90D4CA4BA1}"/>
              </a:ext>
            </a:extLst>
          </p:cNvPr>
          <p:cNvSpPr txBox="1"/>
          <p:nvPr/>
        </p:nvSpPr>
        <p:spPr>
          <a:xfrm>
            <a:off x="450367" y="3521385"/>
            <a:ext cx="3411088" cy="707886"/>
          </a:xfrm>
          <a:prstGeom prst="rect">
            <a:avLst/>
          </a:prstGeom>
          <a:noFill/>
        </p:spPr>
        <p:txBody>
          <a:bodyPr wrap="square" rtlCol="0">
            <a:spAutoFit/>
          </a:bodyPr>
          <a:lstStyle/>
          <a:p>
            <a:r>
              <a:rPr lang="en-US" altLang="zh-CN" sz="4000" dirty="0" err="1">
                <a:solidFill>
                  <a:srgbClr val="08AEEA"/>
                </a:solidFill>
              </a:rPr>
              <a:t>Jieba</a:t>
            </a:r>
            <a:r>
              <a:rPr lang="zh-CN" altLang="en-US" sz="4000" dirty="0">
                <a:solidFill>
                  <a:srgbClr val="08AEEA"/>
                </a:solidFill>
              </a:rPr>
              <a:t>分词</a:t>
            </a:r>
          </a:p>
        </p:txBody>
      </p:sp>
      <p:sp>
        <p:nvSpPr>
          <p:cNvPr id="16" name="文本框 15">
            <a:extLst>
              <a:ext uri="{FF2B5EF4-FFF2-40B4-BE49-F238E27FC236}">
                <a16:creationId xmlns:a16="http://schemas.microsoft.com/office/drawing/2014/main" id="{02F0B1B7-1F65-9F23-8A7E-7727E3A3A92B}"/>
              </a:ext>
            </a:extLst>
          </p:cNvPr>
          <p:cNvSpPr txBox="1"/>
          <p:nvPr/>
        </p:nvSpPr>
        <p:spPr>
          <a:xfrm>
            <a:off x="450367" y="3263567"/>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sp>
        <p:nvSpPr>
          <p:cNvPr id="17" name="文本框 16">
            <a:extLst>
              <a:ext uri="{FF2B5EF4-FFF2-40B4-BE49-F238E27FC236}">
                <a16:creationId xmlns:a16="http://schemas.microsoft.com/office/drawing/2014/main" id="{EED5CC5B-B7E1-0DE2-B0F5-654E74A14A17}"/>
              </a:ext>
            </a:extLst>
          </p:cNvPr>
          <p:cNvSpPr txBox="1"/>
          <p:nvPr/>
        </p:nvSpPr>
        <p:spPr>
          <a:xfrm>
            <a:off x="450367" y="4134792"/>
            <a:ext cx="9927210" cy="2266454"/>
          </a:xfrm>
          <a:prstGeom prst="rect">
            <a:avLst/>
          </a:prstGeom>
          <a:noFill/>
        </p:spPr>
        <p:txBody>
          <a:bodyPr wrap="square" rtlCol="0">
            <a:spAutoFit/>
          </a:bodyPr>
          <a:lstStyle/>
          <a:p>
            <a:pPr>
              <a:lnSpc>
                <a:spcPct val="150000"/>
              </a:lnSpc>
            </a:pPr>
            <a:r>
              <a:rPr lang="en-US" altLang="zh-CN" sz="1600" b="1"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panose="020B0503020204020204" pitchFamily="18" charset="-122"/>
              </a:rPr>
              <a:t>●</a:t>
            </a:r>
            <a:r>
              <a:rPr lang="en-US" altLang="zh-CN" sz="1600" b="1" dirty="0" err="1">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panose="020B0503020204020204" pitchFamily="18" charset="-122"/>
              </a:rPr>
              <a:t>jieba.cut</a:t>
            </a:r>
            <a:r>
              <a:rPr lang="en-US" altLang="zh-CN" sz="1600" b="1"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panose="020B0503020204020204" pitchFamily="18" charset="-122"/>
              </a:rPr>
              <a:t>(text, </a:t>
            </a:r>
            <a:r>
              <a:rPr lang="en-US" altLang="zh-CN" sz="1600" b="1" dirty="0" err="1">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panose="020B0503020204020204" pitchFamily="18" charset="-122"/>
              </a:rPr>
              <a:t>cut_all</a:t>
            </a:r>
            <a:r>
              <a:rPr lang="en-US" altLang="zh-CN" sz="1600" b="1"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panose="020B0503020204020204" pitchFamily="18" charset="-122"/>
              </a:rPr>
              <a:t>=True)</a:t>
            </a:r>
          </a:p>
          <a:p>
            <a:pPr>
              <a:lnSpc>
                <a:spcPct val="150000"/>
              </a:lnSpc>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分词函数，第一个参数是需要分词的字符串，第二个参数表示是否为全模式。分词返回的结果是一个可迭代的生成器 </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(generator)</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，可使用</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for</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循环来获取分词后的每个词语，推荐转换为</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list</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列表后再使用。</a:t>
            </a:r>
          </a:p>
          <a:p>
            <a:pPr>
              <a:lnSpc>
                <a:spcPct val="150000"/>
              </a:lnSpc>
            </a:pPr>
            <a:r>
              <a:rPr lang="en-US" altLang="zh-CN" sz="1600" b="1"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panose="020B0503020204020204" pitchFamily="18" charset="-122"/>
              </a:rPr>
              <a:t>● </a:t>
            </a:r>
            <a:r>
              <a:rPr lang="en-US" altLang="zh-CN" sz="1600" b="1" dirty="0" err="1">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panose="020B0503020204020204" pitchFamily="18" charset="-122"/>
              </a:rPr>
              <a:t>jieba.cut_for_search</a:t>
            </a:r>
            <a:r>
              <a:rPr lang="en-US" altLang="zh-CN" sz="1600" b="1"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panose="020B0503020204020204" pitchFamily="18" charset="-122"/>
              </a:rPr>
              <a:t>(text)</a:t>
            </a:r>
          </a:p>
          <a:p>
            <a:pPr>
              <a:lnSpc>
                <a:spcPct val="150000"/>
              </a:lnSpc>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搜索引擎模式分词，参数为分词的字符串，该方法适合用于搜索引擎构造倒排索引的分词，粒度比较细。</a:t>
            </a:r>
          </a:p>
          <a:p>
            <a:pPr>
              <a:lnSpc>
                <a:spcPct val="150000"/>
              </a:lnSpc>
            </a:pPr>
            <a:endPar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endParaRPr>
          </a:p>
        </p:txBody>
      </p:sp>
    </p:spTree>
    <p:extLst>
      <p:ext uri="{BB962C8B-B14F-4D97-AF65-F5344CB8AC3E}">
        <p14:creationId xmlns:p14="http://schemas.microsoft.com/office/powerpoint/2010/main" val="52645182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2" grpId="0"/>
      <p:bldP spid="14"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A_图片 4" descr="图片包含 户外, 天空, 雪花, 自然&#10;&#10;已生成极高可信度的说明"/>
          <p:cNvPicPr>
            <a:picLocks noChangeAspect="1"/>
          </p:cNvPicPr>
          <p:nvPr>
            <p:custDataLst>
              <p:tags r:id="rId1"/>
            </p:custDataLst>
          </p:nvPr>
        </p:nvPicPr>
        <p:blipFill rotWithShape="1">
          <a:blip r:embed="rId4" cstate="screen"/>
          <a:srcRect/>
          <a:stretch>
            <a:fillRect/>
          </a:stretch>
        </p:blipFill>
        <p:spPr>
          <a:xfrm>
            <a:off x="20" y="10"/>
            <a:ext cx="12191980" cy="6857990"/>
          </a:xfrm>
          <a:prstGeom prst="rect">
            <a:avLst/>
          </a:prstGeom>
        </p:spPr>
      </p:pic>
      <p:cxnSp>
        <p:nvCxnSpPr>
          <p:cNvPr id="14" name="直接连接符 13"/>
          <p:cNvCxnSpPr/>
          <p:nvPr/>
        </p:nvCxnSpPr>
        <p:spPr>
          <a:xfrm>
            <a:off x="607111" y="4051889"/>
            <a:ext cx="204650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pic>
        <p:nvPicPr>
          <p:cNvPr id="10" name="图片 9" descr="文本&#10;&#10;描述已自动生成">
            <a:extLst>
              <a:ext uri="{FF2B5EF4-FFF2-40B4-BE49-F238E27FC236}">
                <a16:creationId xmlns:a16="http://schemas.microsoft.com/office/drawing/2014/main" id="{B6E30771-3FC7-E86E-6F65-BE5D890CB026}"/>
              </a:ext>
            </a:extLst>
          </p:cNvPr>
          <p:cNvPicPr>
            <a:picLocks noChangeAspect="1"/>
          </p:cNvPicPr>
          <p:nvPr/>
        </p:nvPicPr>
        <p:blipFill>
          <a:blip r:embed="rId5"/>
          <a:stretch>
            <a:fillRect/>
          </a:stretch>
        </p:blipFill>
        <p:spPr>
          <a:xfrm>
            <a:off x="342899" y="412659"/>
            <a:ext cx="5753101" cy="3265124"/>
          </a:xfrm>
          <a:prstGeom prst="rect">
            <a:avLst/>
          </a:prstGeom>
        </p:spPr>
      </p:pic>
      <p:sp>
        <p:nvSpPr>
          <p:cNvPr id="12" name="文本框 11">
            <a:extLst>
              <a:ext uri="{FF2B5EF4-FFF2-40B4-BE49-F238E27FC236}">
                <a16:creationId xmlns:a16="http://schemas.microsoft.com/office/drawing/2014/main" id="{AA7F0A69-83E9-E73A-B682-28DBA3C9408D}"/>
              </a:ext>
            </a:extLst>
          </p:cNvPr>
          <p:cNvSpPr txBox="1"/>
          <p:nvPr/>
        </p:nvSpPr>
        <p:spPr>
          <a:xfrm>
            <a:off x="9209310" y="1374174"/>
            <a:ext cx="2432899" cy="646331"/>
          </a:xfrm>
          <a:prstGeom prst="rect">
            <a:avLst/>
          </a:prstGeom>
          <a:noFill/>
        </p:spPr>
        <p:txBody>
          <a:bodyPr wrap="square" rtlCol="0">
            <a:spAutoFit/>
          </a:bodyPr>
          <a:lstStyle/>
          <a:p>
            <a:pPr algn="ctr"/>
            <a:r>
              <a:rPr lang="zh-CN" altLang="en-US" sz="3600" b="1" dirty="0">
                <a:gradFill>
                  <a:gsLst>
                    <a:gs pos="0">
                      <a:srgbClr val="08AEEA"/>
                    </a:gs>
                    <a:gs pos="100000">
                      <a:srgbClr val="2AF598"/>
                    </a:gs>
                  </a:gsLst>
                  <a:lin ang="2700000" scaled="0"/>
                </a:gradFill>
              </a:rPr>
              <a:t>结果展示</a:t>
            </a:r>
          </a:p>
        </p:txBody>
      </p:sp>
      <p:pic>
        <p:nvPicPr>
          <p:cNvPr id="11" name="图片 10" descr="文本, 信件&#10;&#10;描述已自动生成">
            <a:extLst>
              <a:ext uri="{FF2B5EF4-FFF2-40B4-BE49-F238E27FC236}">
                <a16:creationId xmlns:a16="http://schemas.microsoft.com/office/drawing/2014/main" id="{B6E1DB3D-553D-44C9-1798-F49320003052}"/>
              </a:ext>
            </a:extLst>
          </p:cNvPr>
          <p:cNvPicPr>
            <a:picLocks noChangeAspect="1"/>
          </p:cNvPicPr>
          <p:nvPr/>
        </p:nvPicPr>
        <p:blipFill>
          <a:blip r:embed="rId6"/>
          <a:stretch>
            <a:fillRect/>
          </a:stretch>
        </p:blipFill>
        <p:spPr>
          <a:xfrm>
            <a:off x="5151450" y="2020505"/>
            <a:ext cx="6536812" cy="3688663"/>
          </a:xfrm>
          <a:prstGeom prst="rect">
            <a:avLst/>
          </a:prstGeom>
        </p:spPr>
      </p:pic>
    </p:spTree>
    <p:extLst>
      <p:ext uri="{BB962C8B-B14F-4D97-AF65-F5344CB8AC3E}">
        <p14:creationId xmlns:p14="http://schemas.microsoft.com/office/powerpoint/2010/main" val="81374984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070671" y="2223072"/>
            <a:ext cx="4417764" cy="646331"/>
          </a:xfrm>
          <a:prstGeom prst="rect">
            <a:avLst/>
          </a:prstGeom>
          <a:noFill/>
        </p:spPr>
        <p:txBody>
          <a:bodyPr wrap="square" rtlCol="0">
            <a:spAutoFit/>
          </a:bodyPr>
          <a:lstStyle/>
          <a:p>
            <a:r>
              <a:rPr lang="zh-CN" altLang="en-US" sz="3600" dirty="0">
                <a:solidFill>
                  <a:srgbClr val="2AF598"/>
                </a:solidFill>
              </a:rPr>
              <a:t>项目介绍</a:t>
            </a:r>
          </a:p>
        </p:txBody>
      </p:sp>
      <p:sp>
        <p:nvSpPr>
          <p:cNvPr id="5" name="圆: 空心 4"/>
          <p:cNvSpPr/>
          <p:nvPr/>
        </p:nvSpPr>
        <p:spPr>
          <a:xfrm>
            <a:off x="-16200332" y="-6210301"/>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文本框 17"/>
          <p:cNvSpPr txBox="1"/>
          <p:nvPr/>
        </p:nvSpPr>
        <p:spPr>
          <a:xfrm>
            <a:off x="7070726" y="3173887"/>
            <a:ext cx="4756839" cy="1198880"/>
          </a:xfrm>
          <a:prstGeom prst="rect">
            <a:avLst/>
          </a:prstGeom>
          <a:noFill/>
        </p:spPr>
        <p:txBody>
          <a:bodyPr wrap="square" rtlCol="0">
            <a:spAutoFit/>
          </a:bodyPr>
          <a:lstStyle/>
          <a:p>
            <a:pPr>
              <a:lnSpc>
                <a:spcPct val="150000"/>
              </a:lnSpc>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目前由于疫情的影响，出入大部分的地方都需要佩戴口罩，而口罩识别系统则可以更好的检测众人是否佩戴了口罩。</a:t>
            </a:r>
          </a:p>
        </p:txBody>
      </p:sp>
      <p:sp>
        <p:nvSpPr>
          <p:cNvPr id="21" name="文本框 20"/>
          <p:cNvSpPr txBox="1"/>
          <p:nvPr/>
        </p:nvSpPr>
        <p:spPr>
          <a:xfrm>
            <a:off x="7130361" y="1872868"/>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pic>
        <p:nvPicPr>
          <p:cNvPr id="100" name="图片 99"/>
          <p:cNvPicPr/>
          <p:nvPr/>
        </p:nvPicPr>
        <p:blipFill>
          <a:blip r:embed="rId3"/>
          <a:stretch>
            <a:fillRect/>
          </a:stretch>
        </p:blipFill>
        <p:spPr>
          <a:xfrm>
            <a:off x="500380" y="1872615"/>
            <a:ext cx="5645150" cy="319786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A_图片 4" descr="图片包含 户外, 天空, 雪花, 自然&#10;&#10;已生成极高可信度的说明"/>
          <p:cNvPicPr>
            <a:picLocks noChangeAspect="1"/>
          </p:cNvPicPr>
          <p:nvPr>
            <p:custDataLst>
              <p:tags r:id="rId1"/>
            </p:custDataLst>
          </p:nvPr>
        </p:nvPicPr>
        <p:blipFill rotWithShape="1">
          <a:blip r:embed="rId4" cstate="screen"/>
          <a:srcRect/>
          <a:stretch>
            <a:fillRect/>
          </a:stretch>
        </p:blipFill>
        <p:spPr>
          <a:xfrm>
            <a:off x="20" y="10"/>
            <a:ext cx="12191980" cy="6857990"/>
          </a:xfrm>
          <a:prstGeom prst="rect">
            <a:avLst/>
          </a:prstGeom>
        </p:spPr>
      </p:pic>
      <p:cxnSp>
        <p:nvCxnSpPr>
          <p:cNvPr id="14" name="直接连接符 13"/>
          <p:cNvCxnSpPr/>
          <p:nvPr/>
        </p:nvCxnSpPr>
        <p:spPr>
          <a:xfrm>
            <a:off x="607111" y="4051889"/>
            <a:ext cx="204650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pic>
        <p:nvPicPr>
          <p:cNvPr id="10" name="图片 9" descr="文本&#10;&#10;描述已自动生成">
            <a:extLst>
              <a:ext uri="{FF2B5EF4-FFF2-40B4-BE49-F238E27FC236}">
                <a16:creationId xmlns:a16="http://schemas.microsoft.com/office/drawing/2014/main" id="{B6E30771-3FC7-E86E-6F65-BE5D890CB026}"/>
              </a:ext>
            </a:extLst>
          </p:cNvPr>
          <p:cNvPicPr>
            <a:picLocks noChangeAspect="1"/>
          </p:cNvPicPr>
          <p:nvPr/>
        </p:nvPicPr>
        <p:blipFill>
          <a:blip r:embed="rId5"/>
          <a:stretch>
            <a:fillRect/>
          </a:stretch>
        </p:blipFill>
        <p:spPr>
          <a:xfrm>
            <a:off x="342899" y="412659"/>
            <a:ext cx="5753101" cy="3265124"/>
          </a:xfrm>
          <a:prstGeom prst="rect">
            <a:avLst/>
          </a:prstGeom>
        </p:spPr>
      </p:pic>
      <p:sp>
        <p:nvSpPr>
          <p:cNvPr id="12" name="文本框 11">
            <a:extLst>
              <a:ext uri="{FF2B5EF4-FFF2-40B4-BE49-F238E27FC236}">
                <a16:creationId xmlns:a16="http://schemas.microsoft.com/office/drawing/2014/main" id="{AA7F0A69-83E9-E73A-B682-28DBA3C9408D}"/>
              </a:ext>
            </a:extLst>
          </p:cNvPr>
          <p:cNvSpPr txBox="1"/>
          <p:nvPr/>
        </p:nvSpPr>
        <p:spPr>
          <a:xfrm>
            <a:off x="9209310" y="1374174"/>
            <a:ext cx="2432899" cy="646331"/>
          </a:xfrm>
          <a:prstGeom prst="rect">
            <a:avLst/>
          </a:prstGeom>
          <a:noFill/>
        </p:spPr>
        <p:txBody>
          <a:bodyPr wrap="square" rtlCol="0">
            <a:spAutoFit/>
          </a:bodyPr>
          <a:lstStyle/>
          <a:p>
            <a:pPr algn="ctr"/>
            <a:r>
              <a:rPr lang="zh-CN" altLang="en-US" sz="3600" b="1" dirty="0">
                <a:gradFill>
                  <a:gsLst>
                    <a:gs pos="0">
                      <a:srgbClr val="08AEEA"/>
                    </a:gs>
                    <a:gs pos="100000">
                      <a:srgbClr val="2AF598"/>
                    </a:gs>
                  </a:gsLst>
                  <a:lin ang="2700000" scaled="0"/>
                </a:gradFill>
              </a:rPr>
              <a:t>结果展示</a:t>
            </a:r>
          </a:p>
        </p:txBody>
      </p:sp>
      <p:pic>
        <p:nvPicPr>
          <p:cNvPr id="13" name="图片 12" descr="图形用户界面, 文本, 应用程序&#10;&#10;描述已自动生成">
            <a:extLst>
              <a:ext uri="{FF2B5EF4-FFF2-40B4-BE49-F238E27FC236}">
                <a16:creationId xmlns:a16="http://schemas.microsoft.com/office/drawing/2014/main" id="{95846733-0152-6910-FA1F-25964D48F01E}"/>
              </a:ext>
            </a:extLst>
          </p:cNvPr>
          <p:cNvPicPr>
            <a:picLocks noChangeAspect="1"/>
          </p:cNvPicPr>
          <p:nvPr/>
        </p:nvPicPr>
        <p:blipFill>
          <a:blip r:embed="rId6"/>
          <a:stretch>
            <a:fillRect/>
          </a:stretch>
        </p:blipFill>
        <p:spPr>
          <a:xfrm>
            <a:off x="821690" y="3524958"/>
            <a:ext cx="5274310" cy="1629410"/>
          </a:xfrm>
          <a:prstGeom prst="rect">
            <a:avLst/>
          </a:prstGeom>
        </p:spPr>
      </p:pic>
      <p:pic>
        <p:nvPicPr>
          <p:cNvPr id="11" name="图片 10" descr="文本, 信件&#10;&#10;描述已自动生成">
            <a:extLst>
              <a:ext uri="{FF2B5EF4-FFF2-40B4-BE49-F238E27FC236}">
                <a16:creationId xmlns:a16="http://schemas.microsoft.com/office/drawing/2014/main" id="{B6E1DB3D-553D-44C9-1798-F49320003052}"/>
              </a:ext>
            </a:extLst>
          </p:cNvPr>
          <p:cNvPicPr>
            <a:picLocks noChangeAspect="1"/>
          </p:cNvPicPr>
          <p:nvPr/>
        </p:nvPicPr>
        <p:blipFill>
          <a:blip r:embed="rId7"/>
          <a:stretch>
            <a:fillRect/>
          </a:stretch>
        </p:blipFill>
        <p:spPr>
          <a:xfrm>
            <a:off x="5151450" y="2020505"/>
            <a:ext cx="6536812" cy="3688663"/>
          </a:xfrm>
          <a:prstGeom prst="rect">
            <a:avLst/>
          </a:prstGeom>
        </p:spPr>
      </p:pic>
    </p:spTree>
    <p:extLst>
      <p:ext uri="{BB962C8B-B14F-4D97-AF65-F5344CB8AC3E}">
        <p14:creationId xmlns:p14="http://schemas.microsoft.com/office/powerpoint/2010/main" val="1213090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542925" y="961548"/>
            <a:ext cx="3411088" cy="707886"/>
          </a:xfrm>
          <a:prstGeom prst="rect">
            <a:avLst/>
          </a:prstGeom>
          <a:noFill/>
        </p:spPr>
        <p:txBody>
          <a:bodyPr wrap="square" rtlCol="0">
            <a:spAutoFit/>
          </a:bodyPr>
          <a:lstStyle/>
          <a:p>
            <a:r>
              <a:rPr lang="zh-CN" altLang="en-US" sz="4000" dirty="0">
                <a:solidFill>
                  <a:srgbClr val="08AEEA"/>
                </a:solidFill>
              </a:rPr>
              <a:t>词云图</a:t>
            </a:r>
          </a:p>
        </p:txBody>
      </p:sp>
      <p:sp>
        <p:nvSpPr>
          <p:cNvPr id="15" name="文本框 14"/>
          <p:cNvSpPr txBox="1"/>
          <p:nvPr/>
        </p:nvSpPr>
        <p:spPr>
          <a:xfrm>
            <a:off x="542925" y="617158"/>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337714" cy="901673"/>
            <a:chOff x="6171606" y="2363147"/>
            <a:chExt cx="2337714"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02</a:t>
              </a:r>
              <a:endParaRPr lang="zh-CN" altLang="en-US" sz="2800" dirty="0">
                <a:solidFill>
                  <a:schemeClr val="tx1">
                    <a:lumMod val="85000"/>
                    <a:lumOff val="15000"/>
                  </a:schemeClr>
                </a:solidFill>
              </a:endParaRPr>
            </a:p>
          </p:txBody>
        </p:sp>
        <p:sp>
          <p:nvSpPr>
            <p:cNvPr id="36" name="文本框 35"/>
            <p:cNvSpPr txBox="1"/>
            <p:nvPr/>
          </p:nvSpPr>
          <p:spPr>
            <a:xfrm>
              <a:off x="7247436" y="2552373"/>
              <a:ext cx="1261884" cy="523220"/>
            </a:xfrm>
            <a:prstGeom prst="rect">
              <a:avLst/>
            </a:prstGeom>
            <a:noFill/>
          </p:spPr>
          <p:txBody>
            <a:bodyPr wrap="none" rtlCol="0">
              <a:spAutoFit/>
            </a:bodyPr>
            <a:lstStyle/>
            <a:p>
              <a:r>
                <a:rPr lang="zh-CN" altLang="en-US" sz="2800" dirty="0">
                  <a:solidFill>
                    <a:schemeClr val="tx1">
                      <a:lumMod val="85000"/>
                      <a:lumOff val="15000"/>
                    </a:schemeClr>
                  </a:solidFill>
                </a:rPr>
                <a:t>词云图</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D59D1286-5A5C-2387-F12B-C414EA80F54F}"/>
              </a:ext>
            </a:extLst>
          </p:cNvPr>
          <p:cNvGraphicFramePr>
            <a:graphicFrameLocks noChangeAspect="1"/>
          </p:cNvGraphicFramePr>
          <p:nvPr>
            <p:extLst>
              <p:ext uri="{D42A27DB-BD31-4B8C-83A1-F6EECF244321}">
                <p14:modId xmlns:p14="http://schemas.microsoft.com/office/powerpoint/2010/main" val="3911317810"/>
              </p:ext>
            </p:extLst>
          </p:nvPr>
        </p:nvGraphicFramePr>
        <p:xfrm>
          <a:off x="1078302" y="2146852"/>
          <a:ext cx="6217979" cy="4467286"/>
        </p:xfrm>
        <a:graphic>
          <a:graphicData uri="http://schemas.openxmlformats.org/presentationml/2006/ole">
            <mc:AlternateContent xmlns:mc="http://schemas.openxmlformats.org/markup-compatibility/2006">
              <mc:Choice xmlns:v="urn:schemas-microsoft-com:vml" Requires="v">
                <p:oleObj name="包装程序外壳对象" showAsIcon="1" r:id="rId3" imgW="976600" imgH="706834" progId="Package">
                  <p:embed/>
                </p:oleObj>
              </mc:Choice>
              <mc:Fallback>
                <p:oleObj name="包装程序外壳对象" showAsIcon="1" r:id="rId3" imgW="976600" imgH="706834" progId="Package">
                  <p:embed/>
                  <p:pic>
                    <p:nvPicPr>
                      <p:cNvPr id="0" name="Object 1"/>
                      <p:cNvPicPr>
                        <a:picLocks noChangeAspect="1" noChangeArrowheads="1"/>
                      </p:cNvPicPr>
                      <p:nvPr/>
                    </p:nvPicPr>
                    <p:blipFill>
                      <a:blip r:embed="rId4"/>
                      <a:srcRect/>
                      <a:stretch>
                        <a:fillRect/>
                      </a:stretch>
                    </p:blipFill>
                    <p:spPr bwMode="auto">
                      <a:xfrm>
                        <a:off x="1078302" y="2146852"/>
                        <a:ext cx="6217979" cy="4467286"/>
                      </a:xfrm>
                      <a:prstGeom prst="rect">
                        <a:avLst/>
                      </a:prstGeom>
                      <a:noFill/>
                    </p:spPr>
                  </p:pic>
                </p:oleObj>
              </mc:Fallback>
            </mc:AlternateContent>
          </a:graphicData>
        </a:graphic>
      </p:graphicFrame>
    </p:spTree>
    <p:extLst>
      <p:ext uri="{BB962C8B-B14F-4D97-AF65-F5344CB8AC3E}">
        <p14:creationId xmlns:p14="http://schemas.microsoft.com/office/powerpoint/2010/main" val="80474501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482540" y="1663025"/>
            <a:ext cx="3411088" cy="707886"/>
          </a:xfrm>
          <a:prstGeom prst="rect">
            <a:avLst/>
          </a:prstGeom>
          <a:noFill/>
        </p:spPr>
        <p:txBody>
          <a:bodyPr wrap="square" rtlCol="0">
            <a:spAutoFit/>
          </a:bodyPr>
          <a:lstStyle/>
          <a:p>
            <a:r>
              <a:rPr lang="en-US" altLang="zh-CN" sz="4000" dirty="0">
                <a:solidFill>
                  <a:srgbClr val="08AEEA"/>
                </a:solidFill>
              </a:rPr>
              <a:t>TF-IDF</a:t>
            </a:r>
            <a:endParaRPr lang="zh-CN" altLang="en-US" sz="4000" dirty="0">
              <a:solidFill>
                <a:srgbClr val="08AEEA"/>
              </a:solidFill>
            </a:endParaRPr>
          </a:p>
        </p:txBody>
      </p:sp>
      <p:sp>
        <p:nvSpPr>
          <p:cNvPr id="15" name="文本框 14"/>
          <p:cNvSpPr txBox="1"/>
          <p:nvPr/>
        </p:nvSpPr>
        <p:spPr>
          <a:xfrm>
            <a:off x="482540" y="1318635"/>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281609" cy="901673"/>
            <a:chOff x="6171606" y="2363147"/>
            <a:chExt cx="2281609"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01</a:t>
              </a:r>
              <a:endParaRPr lang="zh-CN" altLang="en-US" sz="2800" dirty="0">
                <a:solidFill>
                  <a:schemeClr val="tx1">
                    <a:lumMod val="85000"/>
                    <a:lumOff val="15000"/>
                  </a:schemeClr>
                </a:solidFill>
              </a:endParaRPr>
            </a:p>
          </p:txBody>
        </p:sp>
        <p:sp>
          <p:nvSpPr>
            <p:cNvPr id="36" name="文本框 35"/>
            <p:cNvSpPr txBox="1"/>
            <p:nvPr/>
          </p:nvSpPr>
          <p:spPr>
            <a:xfrm>
              <a:off x="7247436" y="2552373"/>
              <a:ext cx="1205779" cy="523220"/>
            </a:xfrm>
            <a:prstGeom prst="rect">
              <a:avLst/>
            </a:prstGeom>
            <a:noFill/>
          </p:spPr>
          <p:txBody>
            <a:bodyPr wrap="none" rtlCol="0">
              <a:spAutoFit/>
            </a:bodyPr>
            <a:lstStyle/>
            <a:p>
              <a:r>
                <a:rPr lang="en-US" altLang="zh-CN" sz="2800" dirty="0">
                  <a:solidFill>
                    <a:schemeClr val="tx1">
                      <a:lumMod val="85000"/>
                      <a:lumOff val="15000"/>
                    </a:schemeClr>
                  </a:solidFill>
                </a:rPr>
                <a:t>TF-IDF</a:t>
              </a:r>
              <a:endParaRPr lang="zh-CN" altLang="en-US" sz="2800" dirty="0">
                <a:solidFill>
                  <a:schemeClr val="tx1">
                    <a:lumMod val="85000"/>
                    <a:lumOff val="15000"/>
                  </a:schemeClr>
                </a:solidFill>
              </a:endParaRP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文本框 17">
            <a:extLst>
              <a:ext uri="{FF2B5EF4-FFF2-40B4-BE49-F238E27FC236}">
                <a16:creationId xmlns:a16="http://schemas.microsoft.com/office/drawing/2014/main" id="{14B9841F-39F7-09E4-2C02-FC070693E9E6}"/>
              </a:ext>
            </a:extLst>
          </p:cNvPr>
          <p:cNvSpPr txBox="1"/>
          <p:nvPr/>
        </p:nvSpPr>
        <p:spPr>
          <a:xfrm>
            <a:off x="468402" y="2294962"/>
            <a:ext cx="11497218" cy="2635786"/>
          </a:xfrm>
          <a:prstGeom prst="rect">
            <a:avLst/>
          </a:prstGeom>
          <a:noFill/>
        </p:spPr>
        <p:txBody>
          <a:bodyPr wrap="square" rtlCol="0">
            <a:spAutoFit/>
          </a:bodyPr>
          <a:lstStyle/>
          <a:p>
            <a:pPr>
              <a:lnSpc>
                <a:spcPct val="150000"/>
              </a:lnSpc>
            </a:pPr>
            <a:r>
              <a:rPr lang="en-US" altLang="zh-CN" sz="1600" b="1"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TF-IDF</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是一种常用于信息处理和数据挖掘的加权技术。该技术采用一种统计方法，根据字词的在文本中出现的次数和在整个语料中出现的文档频率来计算一个字词在整个语料中的重要程度。它的优点是能过滤掉一些常见的却无关紧要本的词语，同时保留影响整个文本的重要字词。计算方法如下面公式所示：</a:t>
            </a:r>
          </a:p>
          <a:p>
            <a:pPr algn="ctr">
              <a:lnSpc>
                <a:spcPct val="150000"/>
              </a:lnSpc>
            </a:pPr>
            <a:r>
              <a:rPr lang="en-US" altLang="zh-CN" sz="1600" b="1" dirty="0">
                <a:latin typeface="微软雅黑 Light" panose="020B0502040204020203" pitchFamily="34" charset="-122"/>
                <a:ea typeface="微软雅黑 Light" panose="020B0502040204020203" pitchFamily="34" charset="-122"/>
                <a:cs typeface="微软雅黑" panose="020B0503020204020204" pitchFamily="18" charset="-122"/>
              </a:rPr>
              <a:t>TF−IDF=TF×IDF</a:t>
            </a:r>
          </a:p>
          <a:p>
            <a:pPr>
              <a:lnSpc>
                <a:spcPct val="150000"/>
              </a:lnSpc>
            </a:pPr>
            <a:r>
              <a:rPr lang="en-US" altLang="zh-CN" sz="1600" b="1"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TF(Term Frequency)</a:t>
            </a:r>
            <a:r>
              <a:rPr lang="zh-CN" altLang="en-US" sz="1600" b="1"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表示某个关键词在整篇文章中出现的频率。</a:t>
            </a:r>
            <a:r>
              <a:rPr lang="en-US" altLang="zh-CN" sz="1600" b="1"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IDF(Invers Document Frequency)</a:t>
            </a:r>
            <a:r>
              <a:rPr lang="zh-CN" altLang="en-US" sz="1600" b="1"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表示计算倒文本频率。</a:t>
            </a:r>
            <a:endPar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endParaRPr>
          </a:p>
          <a:p>
            <a:pPr>
              <a:lnSpc>
                <a:spcPct val="150000"/>
              </a:lnSpc>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文本频率是指某个关键词在整个语料所有文章中出现的次数。倒文档频率又称为逆文档频率，它是文档频率的倒数，主要用于降低所有文档中一些常见却对文档影响不大的词语的作用。</a:t>
            </a:r>
          </a:p>
        </p:txBody>
      </p:sp>
    </p:spTree>
    <p:extLst>
      <p:ext uri="{BB962C8B-B14F-4D97-AF65-F5344CB8AC3E}">
        <p14:creationId xmlns:p14="http://schemas.microsoft.com/office/powerpoint/2010/main" val="196920205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4" name="组合 33"/>
          <p:cNvGrpSpPr/>
          <p:nvPr/>
        </p:nvGrpSpPr>
        <p:grpSpPr>
          <a:xfrm>
            <a:off x="8662333" y="162109"/>
            <a:ext cx="2281609" cy="901673"/>
            <a:chOff x="6171606" y="2363147"/>
            <a:chExt cx="2281609"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01</a:t>
              </a:r>
              <a:endParaRPr lang="zh-CN" altLang="en-US" sz="2800" dirty="0">
                <a:solidFill>
                  <a:schemeClr val="tx1">
                    <a:lumMod val="85000"/>
                    <a:lumOff val="15000"/>
                  </a:schemeClr>
                </a:solidFill>
              </a:endParaRPr>
            </a:p>
          </p:txBody>
        </p:sp>
        <p:sp>
          <p:nvSpPr>
            <p:cNvPr id="36" name="文本框 35"/>
            <p:cNvSpPr txBox="1"/>
            <p:nvPr/>
          </p:nvSpPr>
          <p:spPr>
            <a:xfrm>
              <a:off x="7247436" y="2552373"/>
              <a:ext cx="1205779" cy="523220"/>
            </a:xfrm>
            <a:prstGeom prst="rect">
              <a:avLst/>
            </a:prstGeom>
            <a:noFill/>
          </p:spPr>
          <p:txBody>
            <a:bodyPr wrap="none" rtlCol="0">
              <a:spAutoFit/>
            </a:bodyPr>
            <a:lstStyle/>
            <a:p>
              <a:r>
                <a:rPr lang="en-US" altLang="zh-CN" sz="2800" dirty="0">
                  <a:solidFill>
                    <a:schemeClr val="tx1">
                      <a:lumMod val="85000"/>
                      <a:lumOff val="15000"/>
                    </a:schemeClr>
                  </a:solidFill>
                </a:rPr>
                <a:t>TF-IDF</a:t>
              </a:r>
              <a:endParaRPr lang="zh-CN" altLang="en-US" sz="2800" dirty="0">
                <a:solidFill>
                  <a:schemeClr val="tx1">
                    <a:lumMod val="85000"/>
                    <a:lumOff val="15000"/>
                  </a:schemeClr>
                </a:solidFill>
              </a:endParaRP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a:extLst>
              <a:ext uri="{FF2B5EF4-FFF2-40B4-BE49-F238E27FC236}">
                <a16:creationId xmlns:a16="http://schemas.microsoft.com/office/drawing/2014/main" id="{FE55A087-63A7-3C52-4B2F-CA9732B026F5}"/>
              </a:ext>
            </a:extLst>
          </p:cNvPr>
          <p:cNvPicPr>
            <a:picLocks noChangeAspect="1"/>
          </p:cNvPicPr>
          <p:nvPr/>
        </p:nvPicPr>
        <p:blipFill>
          <a:blip r:embed="rId3"/>
          <a:stretch>
            <a:fillRect/>
          </a:stretch>
        </p:blipFill>
        <p:spPr>
          <a:xfrm>
            <a:off x="0" y="801630"/>
            <a:ext cx="12192000" cy="5894261"/>
          </a:xfrm>
          <a:prstGeom prst="rect">
            <a:avLst/>
          </a:prstGeom>
        </p:spPr>
      </p:pic>
    </p:spTree>
    <p:extLst>
      <p:ext uri="{BB962C8B-B14F-4D97-AF65-F5344CB8AC3E}">
        <p14:creationId xmlns:p14="http://schemas.microsoft.com/office/powerpoint/2010/main" val="14179569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482540" y="1663025"/>
            <a:ext cx="3411088" cy="707886"/>
          </a:xfrm>
          <a:prstGeom prst="rect">
            <a:avLst/>
          </a:prstGeom>
          <a:noFill/>
        </p:spPr>
        <p:txBody>
          <a:bodyPr wrap="square" rtlCol="0">
            <a:spAutoFit/>
          </a:bodyPr>
          <a:lstStyle/>
          <a:p>
            <a:r>
              <a:rPr lang="en-US" altLang="zh-CN" sz="4000" dirty="0">
                <a:solidFill>
                  <a:srgbClr val="08AEEA"/>
                </a:solidFill>
              </a:rPr>
              <a:t>TF-IDF</a:t>
            </a:r>
            <a:endParaRPr lang="zh-CN" altLang="en-US" sz="4000" dirty="0">
              <a:solidFill>
                <a:srgbClr val="08AEEA"/>
              </a:solidFill>
            </a:endParaRPr>
          </a:p>
        </p:txBody>
      </p:sp>
      <p:sp>
        <p:nvSpPr>
          <p:cNvPr id="15" name="文本框 14"/>
          <p:cNvSpPr txBox="1"/>
          <p:nvPr/>
        </p:nvSpPr>
        <p:spPr>
          <a:xfrm>
            <a:off x="482540" y="1318635"/>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281609" cy="901673"/>
            <a:chOff x="6171606" y="2363147"/>
            <a:chExt cx="2281609"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01</a:t>
              </a:r>
              <a:endParaRPr lang="zh-CN" altLang="en-US" sz="2800" dirty="0">
                <a:solidFill>
                  <a:schemeClr val="tx1">
                    <a:lumMod val="85000"/>
                    <a:lumOff val="15000"/>
                  </a:schemeClr>
                </a:solidFill>
              </a:endParaRPr>
            </a:p>
          </p:txBody>
        </p:sp>
        <p:sp>
          <p:nvSpPr>
            <p:cNvPr id="36" name="文本框 35"/>
            <p:cNvSpPr txBox="1"/>
            <p:nvPr/>
          </p:nvSpPr>
          <p:spPr>
            <a:xfrm>
              <a:off x="7247436" y="2552373"/>
              <a:ext cx="1205779" cy="523220"/>
            </a:xfrm>
            <a:prstGeom prst="rect">
              <a:avLst/>
            </a:prstGeom>
            <a:noFill/>
          </p:spPr>
          <p:txBody>
            <a:bodyPr wrap="none" rtlCol="0">
              <a:spAutoFit/>
            </a:bodyPr>
            <a:lstStyle/>
            <a:p>
              <a:r>
                <a:rPr lang="en-US" altLang="zh-CN" sz="2800" dirty="0">
                  <a:solidFill>
                    <a:schemeClr val="tx1">
                      <a:lumMod val="85000"/>
                      <a:lumOff val="15000"/>
                    </a:schemeClr>
                  </a:solidFill>
                </a:rPr>
                <a:t>TF-IDF</a:t>
              </a:r>
              <a:endParaRPr lang="zh-CN" altLang="en-US" sz="2800" dirty="0">
                <a:solidFill>
                  <a:schemeClr val="tx1">
                    <a:lumMod val="85000"/>
                    <a:lumOff val="15000"/>
                  </a:schemeClr>
                </a:solidFill>
              </a:endParaRP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descr="图表&#10;&#10;描述已自动生成">
            <a:extLst>
              <a:ext uri="{FF2B5EF4-FFF2-40B4-BE49-F238E27FC236}">
                <a16:creationId xmlns:a16="http://schemas.microsoft.com/office/drawing/2014/main" id="{15AB96B6-2DE9-9E66-49F5-387EFF0DBDC5}"/>
              </a:ext>
            </a:extLst>
          </p:cNvPr>
          <p:cNvPicPr>
            <a:picLocks noChangeAspect="1"/>
          </p:cNvPicPr>
          <p:nvPr/>
        </p:nvPicPr>
        <p:blipFill rotWithShape="1">
          <a:blip r:embed="rId3"/>
          <a:srcRect t="8048" b="3236"/>
          <a:stretch/>
        </p:blipFill>
        <p:spPr>
          <a:xfrm>
            <a:off x="2575724" y="1576745"/>
            <a:ext cx="9616276" cy="5119146"/>
          </a:xfrm>
          <a:prstGeom prst="rect">
            <a:avLst/>
          </a:prstGeom>
        </p:spPr>
      </p:pic>
    </p:spTree>
    <p:extLst>
      <p:ext uri="{BB962C8B-B14F-4D97-AF65-F5344CB8AC3E}">
        <p14:creationId xmlns:p14="http://schemas.microsoft.com/office/powerpoint/2010/main" val="396961743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7922090" y="2615547"/>
            <a:ext cx="3411088" cy="707886"/>
          </a:xfrm>
          <a:prstGeom prst="rect">
            <a:avLst/>
          </a:prstGeom>
          <a:noFill/>
        </p:spPr>
        <p:txBody>
          <a:bodyPr wrap="square" rtlCol="0">
            <a:spAutoFit/>
          </a:bodyPr>
          <a:lstStyle/>
          <a:p>
            <a:r>
              <a:rPr lang="en-US" altLang="zh-CN" sz="4000" dirty="0">
                <a:solidFill>
                  <a:srgbClr val="08AEEA"/>
                </a:solidFill>
              </a:rPr>
              <a:t>K-means</a:t>
            </a:r>
            <a:endParaRPr lang="zh-CN" altLang="en-US" sz="4000" dirty="0">
              <a:solidFill>
                <a:srgbClr val="08AEEA"/>
              </a:solidFill>
            </a:endParaRPr>
          </a:p>
        </p:txBody>
      </p:sp>
      <p:sp>
        <p:nvSpPr>
          <p:cNvPr id="15" name="文本框 14"/>
          <p:cNvSpPr txBox="1"/>
          <p:nvPr/>
        </p:nvSpPr>
        <p:spPr>
          <a:xfrm>
            <a:off x="7833277" y="2440371"/>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696787" cy="901673"/>
            <a:chOff x="6171606" y="2363147"/>
            <a:chExt cx="2696787"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02</a:t>
              </a:r>
              <a:endParaRPr lang="zh-CN" altLang="en-US" sz="2800" dirty="0">
                <a:solidFill>
                  <a:schemeClr val="tx1">
                    <a:lumMod val="85000"/>
                    <a:lumOff val="15000"/>
                  </a:schemeClr>
                </a:solidFill>
              </a:endParaRPr>
            </a:p>
          </p:txBody>
        </p:sp>
        <p:sp>
          <p:nvSpPr>
            <p:cNvPr id="36" name="文本框 35"/>
            <p:cNvSpPr txBox="1"/>
            <p:nvPr/>
          </p:nvSpPr>
          <p:spPr>
            <a:xfrm>
              <a:off x="7247436" y="2552373"/>
              <a:ext cx="1620957" cy="523220"/>
            </a:xfrm>
            <a:prstGeom prst="rect">
              <a:avLst/>
            </a:prstGeom>
            <a:noFill/>
          </p:spPr>
          <p:txBody>
            <a:bodyPr wrap="none" rtlCol="0">
              <a:spAutoFit/>
            </a:bodyPr>
            <a:lstStyle/>
            <a:p>
              <a:r>
                <a:rPr lang="zh-CN" altLang="en-US" sz="2800" dirty="0">
                  <a:solidFill>
                    <a:schemeClr val="tx1">
                      <a:lumMod val="85000"/>
                      <a:lumOff val="15000"/>
                    </a:schemeClr>
                  </a:solidFill>
                </a:rPr>
                <a:t>文本聚类</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a:extLst>
              <a:ext uri="{FF2B5EF4-FFF2-40B4-BE49-F238E27FC236}">
                <a16:creationId xmlns:a16="http://schemas.microsoft.com/office/drawing/2014/main" id="{4978C899-A0AD-E605-50A2-04B90B332CC8}"/>
              </a:ext>
            </a:extLst>
          </p:cNvPr>
          <p:cNvPicPr>
            <a:picLocks noChangeAspect="1"/>
          </p:cNvPicPr>
          <p:nvPr/>
        </p:nvPicPr>
        <p:blipFill>
          <a:blip r:embed="rId3"/>
          <a:stretch>
            <a:fillRect/>
          </a:stretch>
        </p:blipFill>
        <p:spPr>
          <a:xfrm>
            <a:off x="1229554" y="719351"/>
            <a:ext cx="5400000" cy="3315043"/>
          </a:xfrm>
          <a:prstGeom prst="rect">
            <a:avLst/>
          </a:prstGeom>
        </p:spPr>
      </p:pic>
      <p:pic>
        <p:nvPicPr>
          <p:cNvPr id="4" name="图片 3">
            <a:extLst>
              <a:ext uri="{FF2B5EF4-FFF2-40B4-BE49-F238E27FC236}">
                <a16:creationId xmlns:a16="http://schemas.microsoft.com/office/drawing/2014/main" id="{451ED843-D67B-6E07-175E-A234E317B057}"/>
              </a:ext>
            </a:extLst>
          </p:cNvPr>
          <p:cNvPicPr>
            <a:picLocks noChangeAspect="1"/>
          </p:cNvPicPr>
          <p:nvPr/>
        </p:nvPicPr>
        <p:blipFill rotWithShape="1">
          <a:blip r:embed="rId4"/>
          <a:srcRect t="26571"/>
          <a:stretch/>
        </p:blipFill>
        <p:spPr>
          <a:xfrm>
            <a:off x="1229554" y="4033894"/>
            <a:ext cx="5400000" cy="2345091"/>
          </a:xfrm>
          <a:prstGeom prst="rect">
            <a:avLst/>
          </a:prstGeom>
        </p:spPr>
      </p:pic>
    </p:spTree>
    <p:extLst>
      <p:ext uri="{BB962C8B-B14F-4D97-AF65-F5344CB8AC3E}">
        <p14:creationId xmlns:p14="http://schemas.microsoft.com/office/powerpoint/2010/main" val="25086559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7922090" y="2615547"/>
            <a:ext cx="3411088" cy="707886"/>
          </a:xfrm>
          <a:prstGeom prst="rect">
            <a:avLst/>
          </a:prstGeom>
          <a:noFill/>
        </p:spPr>
        <p:txBody>
          <a:bodyPr wrap="square" rtlCol="0">
            <a:spAutoFit/>
          </a:bodyPr>
          <a:lstStyle/>
          <a:p>
            <a:r>
              <a:rPr lang="en-US" altLang="zh-CN" sz="4000" dirty="0">
                <a:solidFill>
                  <a:srgbClr val="08AEEA"/>
                </a:solidFill>
              </a:rPr>
              <a:t>K-means</a:t>
            </a:r>
            <a:endParaRPr lang="zh-CN" altLang="en-US" sz="4000" dirty="0">
              <a:solidFill>
                <a:srgbClr val="08AEEA"/>
              </a:solidFill>
            </a:endParaRPr>
          </a:p>
        </p:txBody>
      </p:sp>
      <p:sp>
        <p:nvSpPr>
          <p:cNvPr id="15" name="文本框 14"/>
          <p:cNvSpPr txBox="1"/>
          <p:nvPr/>
        </p:nvSpPr>
        <p:spPr>
          <a:xfrm>
            <a:off x="7833277" y="2440371"/>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696787" cy="901673"/>
            <a:chOff x="6171606" y="2363147"/>
            <a:chExt cx="2696787"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02</a:t>
              </a:r>
              <a:endParaRPr lang="zh-CN" altLang="en-US" sz="2800" dirty="0">
                <a:solidFill>
                  <a:schemeClr val="tx1">
                    <a:lumMod val="85000"/>
                    <a:lumOff val="15000"/>
                  </a:schemeClr>
                </a:solidFill>
              </a:endParaRPr>
            </a:p>
          </p:txBody>
        </p:sp>
        <p:sp>
          <p:nvSpPr>
            <p:cNvPr id="36" name="文本框 35"/>
            <p:cNvSpPr txBox="1"/>
            <p:nvPr/>
          </p:nvSpPr>
          <p:spPr>
            <a:xfrm>
              <a:off x="7247436" y="2552373"/>
              <a:ext cx="1620957" cy="523220"/>
            </a:xfrm>
            <a:prstGeom prst="rect">
              <a:avLst/>
            </a:prstGeom>
            <a:noFill/>
          </p:spPr>
          <p:txBody>
            <a:bodyPr wrap="none" rtlCol="0">
              <a:spAutoFit/>
            </a:bodyPr>
            <a:lstStyle/>
            <a:p>
              <a:r>
                <a:rPr lang="zh-CN" altLang="en-US" sz="2800" dirty="0">
                  <a:solidFill>
                    <a:schemeClr val="tx1">
                      <a:lumMod val="85000"/>
                      <a:lumOff val="15000"/>
                    </a:schemeClr>
                  </a:solidFill>
                </a:rPr>
                <a:t>文本聚类</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descr="图表, 散点图&#10;&#10;描述已自动生成">
            <a:extLst>
              <a:ext uri="{FF2B5EF4-FFF2-40B4-BE49-F238E27FC236}">
                <a16:creationId xmlns:a16="http://schemas.microsoft.com/office/drawing/2014/main" id="{AB29E5ED-23BD-86DE-A42D-4383C9AB9826}"/>
              </a:ext>
            </a:extLst>
          </p:cNvPr>
          <p:cNvPicPr>
            <a:picLocks noChangeAspect="1"/>
          </p:cNvPicPr>
          <p:nvPr/>
        </p:nvPicPr>
        <p:blipFill>
          <a:blip r:embed="rId3"/>
          <a:stretch>
            <a:fillRect/>
          </a:stretch>
        </p:blipFill>
        <p:spPr>
          <a:xfrm>
            <a:off x="568417" y="886904"/>
            <a:ext cx="6978768" cy="5234496"/>
          </a:xfrm>
          <a:prstGeom prst="rect">
            <a:avLst/>
          </a:prstGeom>
        </p:spPr>
      </p:pic>
    </p:spTree>
    <p:extLst>
      <p:ext uri="{BB962C8B-B14F-4D97-AF65-F5344CB8AC3E}">
        <p14:creationId xmlns:p14="http://schemas.microsoft.com/office/powerpoint/2010/main" val="56953968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379023" y="606828"/>
            <a:ext cx="3411088" cy="1323439"/>
          </a:xfrm>
          <a:prstGeom prst="rect">
            <a:avLst/>
          </a:prstGeom>
          <a:noFill/>
        </p:spPr>
        <p:txBody>
          <a:bodyPr wrap="square" rtlCol="0">
            <a:spAutoFit/>
          </a:bodyPr>
          <a:lstStyle/>
          <a:p>
            <a:r>
              <a:rPr lang="zh-CN" altLang="en-US" sz="4000" dirty="0">
                <a:solidFill>
                  <a:srgbClr val="08AEEA"/>
                </a:solidFill>
              </a:rPr>
              <a:t>层析聚类分析</a:t>
            </a:r>
          </a:p>
          <a:p>
            <a:endParaRPr lang="zh-CN" altLang="en-US" sz="4000" dirty="0">
              <a:solidFill>
                <a:srgbClr val="08AEEA"/>
              </a:solidFill>
            </a:endParaRPr>
          </a:p>
        </p:txBody>
      </p:sp>
      <p:sp>
        <p:nvSpPr>
          <p:cNvPr id="15" name="文本框 14"/>
          <p:cNvSpPr txBox="1"/>
          <p:nvPr/>
        </p:nvSpPr>
        <p:spPr>
          <a:xfrm>
            <a:off x="379023" y="262438"/>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3414932" cy="901673"/>
            <a:chOff x="6171606" y="2363147"/>
            <a:chExt cx="3414932"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03</a:t>
              </a:r>
              <a:endParaRPr lang="zh-CN" altLang="en-US" sz="2800" dirty="0">
                <a:solidFill>
                  <a:schemeClr val="tx1">
                    <a:lumMod val="85000"/>
                    <a:lumOff val="15000"/>
                  </a:schemeClr>
                </a:solidFill>
              </a:endParaRPr>
            </a:p>
          </p:txBody>
        </p:sp>
        <p:sp>
          <p:nvSpPr>
            <p:cNvPr id="36" name="文本框 35"/>
            <p:cNvSpPr txBox="1"/>
            <p:nvPr/>
          </p:nvSpPr>
          <p:spPr>
            <a:xfrm>
              <a:off x="7247436" y="2552373"/>
              <a:ext cx="2339102" cy="523220"/>
            </a:xfrm>
            <a:prstGeom prst="rect">
              <a:avLst/>
            </a:prstGeom>
            <a:noFill/>
          </p:spPr>
          <p:txBody>
            <a:bodyPr wrap="none" rtlCol="0">
              <a:spAutoFit/>
            </a:bodyPr>
            <a:lstStyle/>
            <a:p>
              <a:r>
                <a:rPr lang="zh-CN" altLang="en-US" sz="2800" dirty="0">
                  <a:solidFill>
                    <a:schemeClr val="tx1">
                      <a:lumMod val="85000"/>
                      <a:lumOff val="15000"/>
                    </a:schemeClr>
                  </a:solidFill>
                </a:rPr>
                <a:t>层析聚类分析</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文本框 17">
            <a:extLst>
              <a:ext uri="{FF2B5EF4-FFF2-40B4-BE49-F238E27FC236}">
                <a16:creationId xmlns:a16="http://schemas.microsoft.com/office/drawing/2014/main" id="{14B9841F-39F7-09E4-2C02-FC070693E9E6}"/>
              </a:ext>
            </a:extLst>
          </p:cNvPr>
          <p:cNvSpPr txBox="1"/>
          <p:nvPr/>
        </p:nvSpPr>
        <p:spPr>
          <a:xfrm>
            <a:off x="364885" y="1238765"/>
            <a:ext cx="9520988" cy="789127"/>
          </a:xfrm>
          <a:prstGeom prst="rect">
            <a:avLst/>
          </a:prstGeom>
          <a:noFill/>
        </p:spPr>
        <p:txBody>
          <a:bodyPr wrap="square" rtlCol="0">
            <a:spAutoFit/>
          </a:bodyPr>
          <a:lstStyle/>
          <a:p>
            <a:pPr>
              <a:lnSpc>
                <a:spcPct val="150000"/>
              </a:lnSpc>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层次聚类算法又称为树聚类算法，它根据数据之间的距离，透过一种层次架构方式，反复将数据进行聚合，创建一个层次以分解给定的数据集。</a:t>
            </a:r>
          </a:p>
        </p:txBody>
      </p:sp>
    </p:spTree>
    <p:extLst>
      <p:ext uri="{BB962C8B-B14F-4D97-AF65-F5344CB8AC3E}">
        <p14:creationId xmlns:p14="http://schemas.microsoft.com/office/powerpoint/2010/main" val="48178805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379023" y="606828"/>
            <a:ext cx="3411088" cy="1323439"/>
          </a:xfrm>
          <a:prstGeom prst="rect">
            <a:avLst/>
          </a:prstGeom>
          <a:noFill/>
        </p:spPr>
        <p:txBody>
          <a:bodyPr wrap="square" rtlCol="0">
            <a:spAutoFit/>
          </a:bodyPr>
          <a:lstStyle/>
          <a:p>
            <a:r>
              <a:rPr lang="zh-CN" altLang="en-US" sz="4000" dirty="0">
                <a:solidFill>
                  <a:srgbClr val="08AEEA"/>
                </a:solidFill>
              </a:rPr>
              <a:t>层析聚类分析</a:t>
            </a:r>
          </a:p>
          <a:p>
            <a:endParaRPr lang="zh-CN" altLang="en-US" sz="4000" dirty="0">
              <a:solidFill>
                <a:srgbClr val="08AEEA"/>
              </a:solidFill>
            </a:endParaRPr>
          </a:p>
        </p:txBody>
      </p:sp>
      <p:sp>
        <p:nvSpPr>
          <p:cNvPr id="15" name="文本框 14"/>
          <p:cNvSpPr txBox="1"/>
          <p:nvPr/>
        </p:nvSpPr>
        <p:spPr>
          <a:xfrm>
            <a:off x="379023" y="262438"/>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3414932" cy="901673"/>
            <a:chOff x="6171606" y="2363147"/>
            <a:chExt cx="3414932"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03</a:t>
              </a:r>
              <a:endParaRPr lang="zh-CN" altLang="en-US" sz="2800" dirty="0">
                <a:solidFill>
                  <a:schemeClr val="tx1">
                    <a:lumMod val="85000"/>
                    <a:lumOff val="15000"/>
                  </a:schemeClr>
                </a:solidFill>
              </a:endParaRPr>
            </a:p>
          </p:txBody>
        </p:sp>
        <p:sp>
          <p:nvSpPr>
            <p:cNvPr id="36" name="文本框 35"/>
            <p:cNvSpPr txBox="1"/>
            <p:nvPr/>
          </p:nvSpPr>
          <p:spPr>
            <a:xfrm>
              <a:off x="7247436" y="2552373"/>
              <a:ext cx="2339102" cy="523220"/>
            </a:xfrm>
            <a:prstGeom prst="rect">
              <a:avLst/>
            </a:prstGeom>
            <a:noFill/>
          </p:spPr>
          <p:txBody>
            <a:bodyPr wrap="none" rtlCol="0">
              <a:spAutoFit/>
            </a:bodyPr>
            <a:lstStyle/>
            <a:p>
              <a:r>
                <a:rPr lang="zh-CN" altLang="en-US" sz="2800" dirty="0">
                  <a:solidFill>
                    <a:schemeClr val="tx1">
                      <a:lumMod val="85000"/>
                      <a:lumOff val="15000"/>
                    </a:schemeClr>
                  </a:solidFill>
                </a:rPr>
                <a:t>层析聚类分析</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文本框 17">
            <a:extLst>
              <a:ext uri="{FF2B5EF4-FFF2-40B4-BE49-F238E27FC236}">
                <a16:creationId xmlns:a16="http://schemas.microsoft.com/office/drawing/2014/main" id="{14B9841F-39F7-09E4-2C02-FC070693E9E6}"/>
              </a:ext>
            </a:extLst>
          </p:cNvPr>
          <p:cNvSpPr txBox="1"/>
          <p:nvPr/>
        </p:nvSpPr>
        <p:spPr>
          <a:xfrm>
            <a:off x="364885" y="1238765"/>
            <a:ext cx="9520988" cy="789127"/>
          </a:xfrm>
          <a:prstGeom prst="rect">
            <a:avLst/>
          </a:prstGeom>
          <a:noFill/>
        </p:spPr>
        <p:txBody>
          <a:bodyPr wrap="square" rtlCol="0">
            <a:spAutoFit/>
          </a:bodyPr>
          <a:lstStyle/>
          <a:p>
            <a:pPr>
              <a:lnSpc>
                <a:spcPct val="150000"/>
              </a:lnSpc>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层次聚类算法又称为树聚类算法，它根据数据之间的距离，透过一种层次架构方式，反复将数据进行聚合，创建一个层次以分解给定的数据集。</a:t>
            </a:r>
          </a:p>
        </p:txBody>
      </p:sp>
      <p:pic>
        <p:nvPicPr>
          <p:cNvPr id="11" name="图片 10" descr="背景图案&#10;&#10;描述已自动生成">
            <a:extLst>
              <a:ext uri="{FF2B5EF4-FFF2-40B4-BE49-F238E27FC236}">
                <a16:creationId xmlns:a16="http://schemas.microsoft.com/office/drawing/2014/main" id="{7831846B-35FC-6324-38AC-7742E3837E59}"/>
              </a:ext>
            </a:extLst>
          </p:cNvPr>
          <p:cNvPicPr>
            <a:picLocks noChangeAspect="1"/>
          </p:cNvPicPr>
          <p:nvPr/>
        </p:nvPicPr>
        <p:blipFill>
          <a:blip r:embed="rId3"/>
          <a:stretch>
            <a:fillRect/>
          </a:stretch>
        </p:blipFill>
        <p:spPr>
          <a:xfrm>
            <a:off x="542925" y="2027892"/>
            <a:ext cx="7833324" cy="2097437"/>
          </a:xfrm>
          <a:prstGeom prst="rect">
            <a:avLst/>
          </a:prstGeom>
        </p:spPr>
      </p:pic>
      <p:pic>
        <p:nvPicPr>
          <p:cNvPr id="12" name="图片 11" descr="电脑的屏幕&#10;&#10;描述已自动生成">
            <a:extLst>
              <a:ext uri="{FF2B5EF4-FFF2-40B4-BE49-F238E27FC236}">
                <a16:creationId xmlns:a16="http://schemas.microsoft.com/office/drawing/2014/main" id="{FD283E00-2B82-1A4B-C932-D85E63CAAB37}"/>
              </a:ext>
            </a:extLst>
          </p:cNvPr>
          <p:cNvPicPr>
            <a:picLocks noChangeAspect="1"/>
          </p:cNvPicPr>
          <p:nvPr/>
        </p:nvPicPr>
        <p:blipFill>
          <a:blip r:embed="rId4"/>
          <a:stretch>
            <a:fillRect/>
          </a:stretch>
        </p:blipFill>
        <p:spPr>
          <a:xfrm>
            <a:off x="542925" y="4125329"/>
            <a:ext cx="7844960" cy="2586022"/>
          </a:xfrm>
          <a:prstGeom prst="rect">
            <a:avLst/>
          </a:prstGeom>
        </p:spPr>
      </p:pic>
    </p:spTree>
    <p:extLst>
      <p:ext uri="{BB962C8B-B14F-4D97-AF65-F5344CB8AC3E}">
        <p14:creationId xmlns:p14="http://schemas.microsoft.com/office/powerpoint/2010/main" val="87702554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721038" y="2081945"/>
            <a:ext cx="3411088" cy="1938992"/>
          </a:xfrm>
          <a:prstGeom prst="rect">
            <a:avLst/>
          </a:prstGeom>
          <a:noFill/>
        </p:spPr>
        <p:txBody>
          <a:bodyPr wrap="square" rtlCol="0">
            <a:spAutoFit/>
          </a:bodyPr>
          <a:lstStyle/>
          <a:p>
            <a:r>
              <a:rPr lang="zh-CN" altLang="en-US" sz="4000" dirty="0">
                <a:solidFill>
                  <a:srgbClr val="08AEEA"/>
                </a:solidFill>
              </a:rPr>
              <a:t>层析聚类分析结果展示</a:t>
            </a:r>
          </a:p>
          <a:p>
            <a:endParaRPr lang="zh-CN" altLang="en-US" sz="4000" dirty="0">
              <a:solidFill>
                <a:srgbClr val="08AEEA"/>
              </a:solidFill>
            </a:endParaRPr>
          </a:p>
        </p:txBody>
      </p:sp>
      <p:sp>
        <p:nvSpPr>
          <p:cNvPr id="15" name="文本框 14"/>
          <p:cNvSpPr txBox="1"/>
          <p:nvPr/>
        </p:nvSpPr>
        <p:spPr>
          <a:xfrm>
            <a:off x="721038" y="1737555"/>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3414932" cy="901673"/>
            <a:chOff x="6171606" y="2363147"/>
            <a:chExt cx="3414932"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03</a:t>
              </a:r>
              <a:endParaRPr lang="zh-CN" altLang="en-US" sz="2800" dirty="0">
                <a:solidFill>
                  <a:schemeClr val="tx1">
                    <a:lumMod val="85000"/>
                    <a:lumOff val="15000"/>
                  </a:schemeClr>
                </a:solidFill>
              </a:endParaRPr>
            </a:p>
          </p:txBody>
        </p:sp>
        <p:sp>
          <p:nvSpPr>
            <p:cNvPr id="36" name="文本框 35"/>
            <p:cNvSpPr txBox="1"/>
            <p:nvPr/>
          </p:nvSpPr>
          <p:spPr>
            <a:xfrm>
              <a:off x="7247436" y="2552373"/>
              <a:ext cx="2339102" cy="523220"/>
            </a:xfrm>
            <a:prstGeom prst="rect">
              <a:avLst/>
            </a:prstGeom>
            <a:noFill/>
          </p:spPr>
          <p:txBody>
            <a:bodyPr wrap="none" rtlCol="0">
              <a:spAutoFit/>
            </a:bodyPr>
            <a:lstStyle/>
            <a:p>
              <a:r>
                <a:rPr lang="zh-CN" altLang="en-US" sz="2800" dirty="0">
                  <a:solidFill>
                    <a:schemeClr val="tx1">
                      <a:lumMod val="85000"/>
                      <a:lumOff val="15000"/>
                    </a:schemeClr>
                  </a:solidFill>
                </a:rPr>
                <a:t>层析聚类分析</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文本框 17">
            <a:extLst>
              <a:ext uri="{FF2B5EF4-FFF2-40B4-BE49-F238E27FC236}">
                <a16:creationId xmlns:a16="http://schemas.microsoft.com/office/drawing/2014/main" id="{14B9841F-39F7-09E4-2C02-FC070693E9E6}"/>
              </a:ext>
            </a:extLst>
          </p:cNvPr>
          <p:cNvSpPr txBox="1"/>
          <p:nvPr/>
        </p:nvSpPr>
        <p:spPr>
          <a:xfrm>
            <a:off x="695147" y="3465621"/>
            <a:ext cx="3344473" cy="1897122"/>
          </a:xfrm>
          <a:prstGeom prst="rect">
            <a:avLst/>
          </a:prstGeom>
          <a:noFill/>
        </p:spPr>
        <p:txBody>
          <a:bodyPr wrap="square" rtlCol="0">
            <a:spAutoFit/>
          </a:bodyPr>
          <a:lstStyle/>
          <a:p>
            <a:pPr>
              <a:lnSpc>
                <a:spcPct val="150000"/>
              </a:lnSpc>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层次聚类算法又称为树聚类算法，它根据数据之间的距离，透过一种层次架构方式，反复将数据进行聚合，创建一个层次以分解给定的数据集。</a:t>
            </a:r>
          </a:p>
        </p:txBody>
      </p:sp>
      <p:pic>
        <p:nvPicPr>
          <p:cNvPr id="14" name="图片 13" descr="图示&#10;&#10;描述已自动生成">
            <a:extLst>
              <a:ext uri="{FF2B5EF4-FFF2-40B4-BE49-F238E27FC236}">
                <a16:creationId xmlns:a16="http://schemas.microsoft.com/office/drawing/2014/main" id="{9CE54A84-E25B-1A60-299C-8ECFA7A62304}"/>
              </a:ext>
            </a:extLst>
          </p:cNvPr>
          <p:cNvPicPr>
            <a:picLocks noChangeAspect="1"/>
          </p:cNvPicPr>
          <p:nvPr/>
        </p:nvPicPr>
        <p:blipFill>
          <a:blip r:embed="rId3"/>
          <a:stretch>
            <a:fillRect/>
          </a:stretch>
        </p:blipFill>
        <p:spPr>
          <a:xfrm>
            <a:off x="3947640" y="737742"/>
            <a:ext cx="4523881" cy="6032022"/>
          </a:xfrm>
          <a:prstGeom prst="rect">
            <a:avLst/>
          </a:prstGeom>
        </p:spPr>
      </p:pic>
      <p:pic>
        <p:nvPicPr>
          <p:cNvPr id="16" name="图片 15" descr="图示&#10;&#10;描述已自动生成">
            <a:extLst>
              <a:ext uri="{FF2B5EF4-FFF2-40B4-BE49-F238E27FC236}">
                <a16:creationId xmlns:a16="http://schemas.microsoft.com/office/drawing/2014/main" id="{2C798EBF-9C62-4CE6-7181-14EF33E76182}"/>
              </a:ext>
            </a:extLst>
          </p:cNvPr>
          <p:cNvPicPr>
            <a:picLocks noChangeAspect="1"/>
          </p:cNvPicPr>
          <p:nvPr/>
        </p:nvPicPr>
        <p:blipFill rotWithShape="1">
          <a:blip r:embed="rId3"/>
          <a:srcRect l="-1" t="660" r="73264" b="86478"/>
          <a:stretch/>
        </p:blipFill>
        <p:spPr>
          <a:xfrm>
            <a:off x="7413168" y="874555"/>
            <a:ext cx="4752974" cy="3048632"/>
          </a:xfrm>
          <a:prstGeom prst="rect">
            <a:avLst/>
          </a:prstGeom>
        </p:spPr>
      </p:pic>
      <p:sp>
        <p:nvSpPr>
          <p:cNvPr id="2" name="箭头: 右 1">
            <a:extLst>
              <a:ext uri="{FF2B5EF4-FFF2-40B4-BE49-F238E27FC236}">
                <a16:creationId xmlns:a16="http://schemas.microsoft.com/office/drawing/2014/main" id="{6E93BD37-169D-D8E9-E9BC-AD0625A92BDB}"/>
              </a:ext>
            </a:extLst>
          </p:cNvPr>
          <p:cNvSpPr/>
          <p:nvPr/>
        </p:nvSpPr>
        <p:spPr>
          <a:xfrm>
            <a:off x="6723076" y="2211660"/>
            <a:ext cx="809625" cy="436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836457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椭圆 34"/>
          <p:cNvSpPr/>
          <p:nvPr/>
        </p:nvSpPr>
        <p:spPr>
          <a:xfrm>
            <a:off x="9010650" y="-4128056"/>
            <a:ext cx="7353300" cy="7353300"/>
          </a:xfrm>
          <a:prstGeom prst="ellipse">
            <a:avLst/>
          </a:prstGeom>
          <a:solidFill>
            <a:srgbClr val="08AEE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椭圆 35"/>
          <p:cNvSpPr/>
          <p:nvPr/>
        </p:nvSpPr>
        <p:spPr>
          <a:xfrm>
            <a:off x="11382949" y="600944"/>
            <a:ext cx="4160659" cy="4160659"/>
          </a:xfrm>
          <a:prstGeom prst="ellipse">
            <a:avLst/>
          </a:prstGeom>
          <a:solidFill>
            <a:srgbClr val="2AF59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文本框 1"/>
          <p:cNvSpPr txBox="1"/>
          <p:nvPr/>
        </p:nvSpPr>
        <p:spPr>
          <a:xfrm>
            <a:off x="404131" y="320327"/>
            <a:ext cx="5691869" cy="1323439"/>
          </a:xfrm>
          <a:prstGeom prst="rect">
            <a:avLst/>
          </a:prstGeom>
          <a:noFill/>
        </p:spPr>
        <p:txBody>
          <a:bodyPr wrap="square" rtlCol="0">
            <a:spAutoFit/>
          </a:bodyPr>
          <a:lstStyle/>
          <a:p>
            <a:r>
              <a:rPr lang="en-US" altLang="zh-CN" sz="8000" dirty="0">
                <a:solidFill>
                  <a:schemeClr val="tx1">
                    <a:lumMod val="50000"/>
                    <a:lumOff val="50000"/>
                  </a:schemeClr>
                </a:solidFill>
                <a:latin typeface="+mj-ea"/>
                <a:ea typeface="+mj-ea"/>
              </a:rPr>
              <a:t>CONTENTS</a:t>
            </a:r>
            <a:endParaRPr lang="zh-CN" altLang="en-US" sz="8000" dirty="0">
              <a:gradFill>
                <a:gsLst>
                  <a:gs pos="0">
                    <a:srgbClr val="08AEEA"/>
                  </a:gs>
                  <a:gs pos="100000">
                    <a:srgbClr val="2AF598"/>
                  </a:gs>
                </a:gsLst>
                <a:lin ang="2700000" scaled="0"/>
              </a:gradFill>
              <a:latin typeface="+mj-ea"/>
              <a:ea typeface="+mj-ea"/>
            </a:endParaRPr>
          </a:p>
        </p:txBody>
      </p:sp>
      <p:grpSp>
        <p:nvGrpSpPr>
          <p:cNvPr id="11" name="组合 10"/>
          <p:cNvGrpSpPr/>
          <p:nvPr/>
        </p:nvGrpSpPr>
        <p:grpSpPr>
          <a:xfrm>
            <a:off x="6618930" y="1968828"/>
            <a:ext cx="3036710" cy="901673"/>
            <a:chOff x="6171606" y="2363147"/>
            <a:chExt cx="3036710" cy="901673"/>
          </a:xfrm>
        </p:grpSpPr>
        <p:sp>
          <p:nvSpPr>
            <p:cNvPr id="4" name="文本框 3"/>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01</a:t>
              </a:r>
              <a:endParaRPr lang="zh-CN" altLang="en-US" sz="2800" dirty="0">
                <a:solidFill>
                  <a:schemeClr val="tx1">
                    <a:lumMod val="85000"/>
                    <a:lumOff val="15000"/>
                  </a:schemeClr>
                </a:solidFill>
              </a:endParaRPr>
            </a:p>
          </p:txBody>
        </p:sp>
        <p:sp>
          <p:nvSpPr>
            <p:cNvPr id="5" name="文本框 4"/>
            <p:cNvSpPr txBox="1"/>
            <p:nvPr/>
          </p:nvSpPr>
          <p:spPr>
            <a:xfrm>
              <a:off x="7247436" y="2552373"/>
              <a:ext cx="1960880" cy="521970"/>
            </a:xfrm>
            <a:prstGeom prst="rect">
              <a:avLst/>
            </a:prstGeom>
            <a:noFill/>
          </p:spPr>
          <p:txBody>
            <a:bodyPr wrap="none" rtlCol="0">
              <a:spAutoFit/>
            </a:bodyPr>
            <a:lstStyle/>
            <a:p>
              <a:r>
                <a:rPr lang="zh-CN" altLang="en-US" sz="2800" dirty="0">
                  <a:solidFill>
                    <a:schemeClr val="tx1">
                      <a:lumMod val="85000"/>
                      <a:lumOff val="15000"/>
                    </a:schemeClr>
                  </a:solidFill>
                </a:rPr>
                <a:t>数据集收集</a:t>
              </a:r>
            </a:p>
          </p:txBody>
        </p:sp>
        <p:sp>
          <p:nvSpPr>
            <p:cNvPr id="7" name="椭圆 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2" name="组合 11"/>
          <p:cNvGrpSpPr/>
          <p:nvPr/>
        </p:nvGrpSpPr>
        <p:grpSpPr>
          <a:xfrm>
            <a:off x="6618930" y="3218675"/>
            <a:ext cx="3036710" cy="901673"/>
            <a:chOff x="6171606" y="2363147"/>
            <a:chExt cx="3036710" cy="901673"/>
          </a:xfrm>
        </p:grpSpPr>
        <p:sp>
          <p:nvSpPr>
            <p:cNvPr id="13" name="文本框 12"/>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02</a:t>
              </a:r>
              <a:endParaRPr lang="zh-CN" altLang="en-US" sz="2800" dirty="0">
                <a:solidFill>
                  <a:schemeClr val="tx1">
                    <a:lumMod val="85000"/>
                    <a:lumOff val="15000"/>
                  </a:schemeClr>
                </a:solidFill>
              </a:endParaRPr>
            </a:p>
          </p:txBody>
        </p:sp>
        <p:sp>
          <p:nvSpPr>
            <p:cNvPr id="14" name="文本框 13"/>
            <p:cNvSpPr txBox="1"/>
            <p:nvPr/>
          </p:nvSpPr>
          <p:spPr>
            <a:xfrm>
              <a:off x="7247436" y="2552373"/>
              <a:ext cx="1960880" cy="521970"/>
            </a:xfrm>
            <a:prstGeom prst="rect">
              <a:avLst/>
            </a:prstGeom>
            <a:noFill/>
          </p:spPr>
          <p:txBody>
            <a:bodyPr wrap="none" rtlCol="0">
              <a:spAutoFit/>
            </a:bodyPr>
            <a:lstStyle/>
            <a:p>
              <a:r>
                <a:rPr lang="zh-CN" altLang="en-US" sz="2800" dirty="0">
                  <a:solidFill>
                    <a:schemeClr val="tx1">
                      <a:lumMod val="85000"/>
                      <a:lumOff val="15000"/>
                    </a:schemeClr>
                  </a:solidFill>
                </a:rPr>
                <a:t>数据集训练</a:t>
              </a:r>
            </a:p>
          </p:txBody>
        </p:sp>
        <p:sp>
          <p:nvSpPr>
            <p:cNvPr id="15" name="椭圆 14"/>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6" name="组合 15"/>
          <p:cNvGrpSpPr/>
          <p:nvPr/>
        </p:nvGrpSpPr>
        <p:grpSpPr>
          <a:xfrm>
            <a:off x="6618930" y="4468522"/>
            <a:ext cx="2681110" cy="901673"/>
            <a:chOff x="6171606" y="2363147"/>
            <a:chExt cx="2681110" cy="901673"/>
          </a:xfrm>
        </p:grpSpPr>
        <p:sp>
          <p:nvSpPr>
            <p:cNvPr id="17" name="文本框 16"/>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03</a:t>
              </a:r>
              <a:endParaRPr lang="zh-CN" altLang="en-US" sz="2800" dirty="0">
                <a:solidFill>
                  <a:schemeClr val="tx1">
                    <a:lumMod val="85000"/>
                    <a:lumOff val="15000"/>
                  </a:schemeClr>
                </a:solidFill>
              </a:endParaRPr>
            </a:p>
          </p:txBody>
        </p:sp>
        <p:sp>
          <p:nvSpPr>
            <p:cNvPr id="18" name="文本框 17"/>
            <p:cNvSpPr txBox="1"/>
            <p:nvPr/>
          </p:nvSpPr>
          <p:spPr>
            <a:xfrm>
              <a:off x="7247436" y="2552373"/>
              <a:ext cx="1605280" cy="521970"/>
            </a:xfrm>
            <a:prstGeom prst="rect">
              <a:avLst/>
            </a:prstGeom>
            <a:noFill/>
          </p:spPr>
          <p:txBody>
            <a:bodyPr wrap="none" rtlCol="0">
              <a:spAutoFit/>
            </a:bodyPr>
            <a:lstStyle/>
            <a:p>
              <a:r>
                <a:rPr lang="zh-CN" altLang="en-US" sz="2800" dirty="0">
                  <a:solidFill>
                    <a:schemeClr val="tx1">
                      <a:lumMod val="85000"/>
                      <a:lumOff val="15000"/>
                    </a:schemeClr>
                  </a:solidFill>
                </a:rPr>
                <a:t>整体设计</a:t>
              </a:r>
            </a:p>
          </p:txBody>
        </p:sp>
        <p:sp>
          <p:nvSpPr>
            <p:cNvPr id="19" name="椭圆 18"/>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25" name="直接连接符 24"/>
          <p:cNvCxnSpPr>
            <a:stCxn id="7" idx="2"/>
          </p:cNvCxnSpPr>
          <p:nvPr/>
        </p:nvCxnSpPr>
        <p:spPr>
          <a:xfrm flipH="1" flipV="1">
            <a:off x="1171224" y="2420299"/>
            <a:ext cx="5447706" cy="1"/>
          </a:xfrm>
          <a:prstGeom prst="line">
            <a:avLst/>
          </a:prstGeom>
          <a:ln w="12700">
            <a:gradFill>
              <a:gsLst>
                <a:gs pos="0">
                  <a:srgbClr val="08AEEA"/>
                </a:gs>
                <a:gs pos="100000">
                  <a:srgbClr val="2AF598"/>
                </a:gs>
              </a:gsLst>
              <a:lin ang="0" scaled="0"/>
            </a:gradFill>
          </a:ln>
        </p:spPr>
        <p:style>
          <a:lnRef idx="1">
            <a:schemeClr val="accent1"/>
          </a:lnRef>
          <a:fillRef idx="0">
            <a:schemeClr val="accent1"/>
          </a:fillRef>
          <a:effectRef idx="0">
            <a:schemeClr val="accent1"/>
          </a:effectRef>
          <a:fontRef idx="minor">
            <a:schemeClr val="tx1"/>
          </a:fontRef>
        </p:style>
      </p:cxnSp>
      <p:sp>
        <p:nvSpPr>
          <p:cNvPr id="3" name="圆: 空心 2"/>
          <p:cNvSpPr/>
          <p:nvPr/>
        </p:nvSpPr>
        <p:spPr>
          <a:xfrm>
            <a:off x="-3715101" y="1923075"/>
            <a:ext cx="7400352" cy="7400352"/>
          </a:xfrm>
          <a:prstGeom prst="donut">
            <a:avLst>
              <a:gd name="adj" fmla="val 5729"/>
            </a:avLst>
          </a:prstGeom>
          <a:gradFill>
            <a:gsLst>
              <a:gs pos="0">
                <a:srgbClr val="08AEEA"/>
              </a:gs>
              <a:gs pos="100000">
                <a:srgbClr val="2AF598"/>
              </a:gs>
            </a:gsLst>
            <a:lin ang="2700000" scaled="0"/>
          </a:gradFill>
          <a:ln>
            <a:noFill/>
          </a:ln>
          <a:effectLst>
            <a:outerShdw blurRad="317500" dist="114300" dir="5400000" algn="t" rotWithShape="0">
              <a:srgbClr val="21E3D2">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6" name="直接连接符 25"/>
          <p:cNvCxnSpPr>
            <a:stCxn id="15" idx="2"/>
          </p:cNvCxnSpPr>
          <p:nvPr/>
        </p:nvCxnSpPr>
        <p:spPr>
          <a:xfrm flipH="1">
            <a:off x="3177482" y="3669512"/>
            <a:ext cx="3441448" cy="23112"/>
          </a:xfrm>
          <a:prstGeom prst="line">
            <a:avLst/>
          </a:prstGeom>
          <a:ln w="12700">
            <a:gradFill>
              <a:gsLst>
                <a:gs pos="0">
                  <a:srgbClr val="08AEEA"/>
                </a:gs>
                <a:gs pos="100000">
                  <a:srgbClr val="2AF598"/>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9" idx="2"/>
          </p:cNvCxnSpPr>
          <p:nvPr/>
        </p:nvCxnSpPr>
        <p:spPr>
          <a:xfrm flipH="1" flipV="1">
            <a:off x="3568700" y="4919358"/>
            <a:ext cx="3050230" cy="1"/>
          </a:xfrm>
          <a:prstGeom prst="line">
            <a:avLst/>
          </a:prstGeom>
          <a:ln w="12700">
            <a:gradFill>
              <a:gsLst>
                <a:gs pos="0">
                  <a:srgbClr val="08AEEA"/>
                </a:gs>
                <a:gs pos="100000">
                  <a:srgbClr val="2AF598"/>
                </a:gs>
              </a:gsLst>
              <a:lin ang="0" scaled="0"/>
            </a:gra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14300" y="982046"/>
            <a:ext cx="69027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618930" y="5718370"/>
            <a:ext cx="4459110" cy="901673"/>
            <a:chOff x="6171606" y="2363147"/>
            <a:chExt cx="4459110" cy="901673"/>
          </a:xfrm>
        </p:grpSpPr>
        <p:sp>
          <p:nvSpPr>
            <p:cNvPr id="23" name="文本框 22"/>
            <p:cNvSpPr txBox="1"/>
            <p:nvPr/>
          </p:nvSpPr>
          <p:spPr>
            <a:xfrm>
              <a:off x="6348121" y="2552373"/>
              <a:ext cx="548640" cy="521970"/>
            </a:xfrm>
            <a:prstGeom prst="rect">
              <a:avLst/>
            </a:prstGeom>
            <a:noFill/>
          </p:spPr>
          <p:txBody>
            <a:bodyPr wrap="none" rtlCol="0">
              <a:spAutoFit/>
            </a:bodyPr>
            <a:lstStyle/>
            <a:p>
              <a:pPr algn="ctr"/>
              <a:r>
                <a:rPr lang="en-US" altLang="zh-CN" sz="2800" dirty="0">
                  <a:solidFill>
                    <a:schemeClr val="tx1">
                      <a:lumMod val="85000"/>
                      <a:lumOff val="15000"/>
                    </a:schemeClr>
                  </a:solidFill>
                </a:rPr>
                <a:t>04</a:t>
              </a:r>
              <a:endParaRPr lang="zh-CN" altLang="en-US" sz="2800" dirty="0">
                <a:solidFill>
                  <a:schemeClr val="tx1">
                    <a:lumMod val="85000"/>
                    <a:lumOff val="15000"/>
                  </a:schemeClr>
                </a:solidFill>
              </a:endParaRPr>
            </a:p>
          </p:txBody>
        </p:sp>
        <p:sp>
          <p:nvSpPr>
            <p:cNvPr id="24" name="文本框 23"/>
            <p:cNvSpPr txBox="1"/>
            <p:nvPr/>
          </p:nvSpPr>
          <p:spPr>
            <a:xfrm>
              <a:off x="7247436" y="2543483"/>
              <a:ext cx="3383280" cy="521970"/>
            </a:xfrm>
            <a:prstGeom prst="rect">
              <a:avLst/>
            </a:prstGeom>
            <a:noFill/>
          </p:spPr>
          <p:txBody>
            <a:bodyPr wrap="none" rtlCol="0">
              <a:spAutoFit/>
            </a:bodyPr>
            <a:lstStyle/>
            <a:p>
              <a:pPr algn="ctr"/>
              <a:r>
                <a:rPr lang="zh-CN" altLang="en-US" sz="2800" dirty="0">
                  <a:solidFill>
                    <a:schemeClr val="tx1">
                      <a:lumMod val="85000"/>
                      <a:lumOff val="15000"/>
                    </a:schemeClr>
                  </a:solidFill>
                  <a:sym typeface="+mn-ea"/>
                </a:rPr>
                <a:t>拓展功能及结果展示</a:t>
              </a:r>
              <a:endParaRPr lang="zh-CN" altLang="en-US" sz="2800" dirty="0">
                <a:solidFill>
                  <a:schemeClr val="tx1">
                    <a:lumMod val="85000"/>
                    <a:lumOff val="15000"/>
                  </a:schemeClr>
                </a:solidFill>
              </a:endParaRPr>
            </a:p>
          </p:txBody>
        </p:sp>
        <p:sp>
          <p:nvSpPr>
            <p:cNvPr id="28" name="椭圆 27"/>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29" name="直接连接符 28"/>
          <p:cNvCxnSpPr>
            <a:stCxn id="28" idx="2"/>
          </p:cNvCxnSpPr>
          <p:nvPr/>
        </p:nvCxnSpPr>
        <p:spPr>
          <a:xfrm flipH="1" flipV="1">
            <a:off x="3568700" y="6150469"/>
            <a:ext cx="3050230" cy="18738"/>
          </a:xfrm>
          <a:prstGeom prst="line">
            <a:avLst/>
          </a:prstGeom>
          <a:ln w="12700">
            <a:gradFill>
              <a:gsLst>
                <a:gs pos="0">
                  <a:srgbClr val="08AEEA"/>
                </a:gs>
                <a:gs pos="100000">
                  <a:srgbClr val="2AF598"/>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500" fill="hold"/>
                                        <p:tgtEl>
                                          <p:spTgt spid="35"/>
                                        </p:tgtEl>
                                        <p:attrNameLst>
                                          <p:attrName>ppt_w</p:attrName>
                                        </p:attrNameLst>
                                      </p:cBhvr>
                                      <p:tavLst>
                                        <p:tav tm="0">
                                          <p:val>
                                            <p:fltVal val="0"/>
                                          </p:val>
                                        </p:tav>
                                        <p:tav tm="100000">
                                          <p:val>
                                            <p:strVal val="#ppt_w"/>
                                          </p:val>
                                        </p:tav>
                                      </p:tavLst>
                                    </p:anim>
                                    <p:anim calcmode="lin" valueType="num">
                                      <p:cBhvr>
                                        <p:cTn id="23" dur="500" fill="hold"/>
                                        <p:tgtEl>
                                          <p:spTgt spid="35"/>
                                        </p:tgtEl>
                                        <p:attrNameLst>
                                          <p:attrName>ppt_h</p:attrName>
                                        </p:attrNameLst>
                                      </p:cBhvr>
                                      <p:tavLst>
                                        <p:tav tm="0">
                                          <p:val>
                                            <p:fltVal val="0"/>
                                          </p:val>
                                        </p:tav>
                                        <p:tav tm="100000">
                                          <p:val>
                                            <p:strVal val="#ppt_h"/>
                                          </p:val>
                                        </p:tav>
                                      </p:tavLst>
                                    </p:anim>
                                    <p:animEffect transition="in" filter="fade">
                                      <p:cBhvr>
                                        <p:cTn id="24" dur="500"/>
                                        <p:tgtEl>
                                          <p:spTgt spid="3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animEffect transition="in" filter="fade">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0-#ppt_w/2"/>
                                          </p:val>
                                        </p:tav>
                                        <p:tav tm="100000">
                                          <p:val>
                                            <p:strVal val="#ppt_x"/>
                                          </p:val>
                                        </p:tav>
                                      </p:tavLst>
                                    </p:anim>
                                    <p:anim calcmode="lin" valueType="num">
                                      <p:cBhvr additive="base">
                                        <p:cTn id="39"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0-#ppt_w/2"/>
                                          </p:val>
                                        </p:tav>
                                        <p:tav tm="100000">
                                          <p:val>
                                            <p:strVal val="#ppt_x"/>
                                          </p:val>
                                        </p:tav>
                                      </p:tavLst>
                                    </p:anim>
                                    <p:anim calcmode="lin" valueType="num">
                                      <p:cBhvr additive="base">
                                        <p:cTn id="45" dur="500" fill="hold"/>
                                        <p:tgtEl>
                                          <p:spTgt spid="26"/>
                                        </p:tgtEl>
                                        <p:attrNameLst>
                                          <p:attrName>ppt_y</p:attrName>
                                        </p:attrNameLst>
                                      </p:cBhvr>
                                      <p:tavLst>
                                        <p:tav tm="0">
                                          <p:val>
                                            <p:strVal val="#ppt_y"/>
                                          </p:val>
                                        </p:tav>
                                        <p:tav tm="100000">
                                          <p:val>
                                            <p:strVal val="#ppt_y"/>
                                          </p:val>
                                        </p:tav>
                                      </p:tavLst>
                                    </p:anim>
                                  </p:childTnLst>
                                </p:cTn>
                              </p:par>
                              <p:par>
                                <p:cTn id="46" presetID="2" presetClass="entr" presetSubtype="8"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0-#ppt_w/2"/>
                                          </p:val>
                                        </p:tav>
                                        <p:tav tm="100000">
                                          <p:val>
                                            <p:strVal val="#ppt_x"/>
                                          </p:val>
                                        </p:tav>
                                      </p:tavLst>
                                    </p:anim>
                                    <p:anim calcmode="lin" valueType="num">
                                      <p:cBhvr additive="base">
                                        <p:cTn id="4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additive="base">
                                        <p:cTn id="54" dur="500" fill="hold"/>
                                        <p:tgtEl>
                                          <p:spTgt spid="27"/>
                                        </p:tgtEl>
                                        <p:attrNameLst>
                                          <p:attrName>ppt_x</p:attrName>
                                        </p:attrNameLst>
                                      </p:cBhvr>
                                      <p:tavLst>
                                        <p:tav tm="0">
                                          <p:val>
                                            <p:strVal val="0-#ppt_w/2"/>
                                          </p:val>
                                        </p:tav>
                                        <p:tav tm="100000">
                                          <p:val>
                                            <p:strVal val="#ppt_x"/>
                                          </p:val>
                                        </p:tav>
                                      </p:tavLst>
                                    </p:anim>
                                    <p:anim calcmode="lin" valueType="num">
                                      <p:cBhvr additive="base">
                                        <p:cTn id="55" dur="500" fill="hold"/>
                                        <p:tgtEl>
                                          <p:spTgt spid="27"/>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fill="hold"/>
                                        <p:tgtEl>
                                          <p:spTgt spid="16"/>
                                        </p:tgtEl>
                                        <p:attrNameLst>
                                          <p:attrName>ppt_x</p:attrName>
                                        </p:attrNameLst>
                                      </p:cBhvr>
                                      <p:tavLst>
                                        <p:tav tm="0">
                                          <p:val>
                                            <p:strVal val="0-#ppt_w/2"/>
                                          </p:val>
                                        </p:tav>
                                        <p:tav tm="100000">
                                          <p:val>
                                            <p:strVal val="#ppt_x"/>
                                          </p:val>
                                        </p:tav>
                                      </p:tavLst>
                                    </p:anim>
                                    <p:anim calcmode="lin" valueType="num">
                                      <p:cBhvr additive="base">
                                        <p:cTn id="59"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nodeType="click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500" fill="hold"/>
                                        <p:tgtEl>
                                          <p:spTgt spid="29"/>
                                        </p:tgtEl>
                                        <p:attrNameLst>
                                          <p:attrName>ppt_x</p:attrName>
                                        </p:attrNameLst>
                                      </p:cBhvr>
                                      <p:tavLst>
                                        <p:tav tm="0">
                                          <p:val>
                                            <p:strVal val="0-#ppt_w/2"/>
                                          </p:val>
                                        </p:tav>
                                        <p:tav tm="100000">
                                          <p:val>
                                            <p:strVal val="#ppt_x"/>
                                          </p:val>
                                        </p:tav>
                                      </p:tavLst>
                                    </p:anim>
                                    <p:anim calcmode="lin" valueType="num">
                                      <p:cBhvr additive="base">
                                        <p:cTn id="65" dur="500" fill="hold"/>
                                        <p:tgtEl>
                                          <p:spTgt spid="29"/>
                                        </p:tgtEl>
                                        <p:attrNameLst>
                                          <p:attrName>ppt_y</p:attrName>
                                        </p:attrNameLst>
                                      </p:cBhvr>
                                      <p:tavLst>
                                        <p:tav tm="0">
                                          <p:val>
                                            <p:strVal val="#ppt_y"/>
                                          </p:val>
                                        </p:tav>
                                        <p:tav tm="100000">
                                          <p:val>
                                            <p:strVal val="#ppt_y"/>
                                          </p:val>
                                        </p:tav>
                                      </p:tavLst>
                                    </p:anim>
                                  </p:childTnLst>
                                </p:cTn>
                              </p:par>
                              <p:par>
                                <p:cTn id="66" presetID="2" presetClass="entr" presetSubtype="8"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0-#ppt_w/2"/>
                                          </p:val>
                                        </p:tav>
                                        <p:tav tm="100000">
                                          <p:val>
                                            <p:strVal val="#ppt_x"/>
                                          </p:val>
                                        </p:tav>
                                      </p:tavLst>
                                    </p:anim>
                                    <p:anim calcmode="lin" valueType="num">
                                      <p:cBhvr additive="base">
                                        <p:cTn id="69"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2" grpId="0"/>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482539" y="1663025"/>
            <a:ext cx="5356285" cy="769441"/>
          </a:xfrm>
          <a:prstGeom prst="rect">
            <a:avLst/>
          </a:prstGeom>
          <a:noFill/>
        </p:spPr>
        <p:txBody>
          <a:bodyPr wrap="square" rtlCol="0">
            <a:spAutoFit/>
          </a:bodyPr>
          <a:lstStyle/>
          <a:p>
            <a:r>
              <a:rPr lang="en-US" altLang="zh-CN" sz="4400" dirty="0">
                <a:solidFill>
                  <a:srgbClr val="08AEEA"/>
                </a:solidFill>
              </a:rPr>
              <a:t>LDA</a:t>
            </a:r>
            <a:r>
              <a:rPr lang="zh-CN" altLang="en-US" sz="4000" dirty="0">
                <a:solidFill>
                  <a:srgbClr val="08AEEA"/>
                </a:solidFill>
              </a:rPr>
              <a:t>文档主题生成模型</a:t>
            </a:r>
          </a:p>
        </p:txBody>
      </p:sp>
      <p:sp>
        <p:nvSpPr>
          <p:cNvPr id="15" name="文本框 14"/>
          <p:cNvSpPr txBox="1"/>
          <p:nvPr/>
        </p:nvSpPr>
        <p:spPr>
          <a:xfrm>
            <a:off x="482540" y="1318635"/>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1893683" cy="901673"/>
            <a:chOff x="6171606" y="2363147"/>
            <a:chExt cx="1893683"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04</a:t>
              </a:r>
              <a:endParaRPr lang="zh-CN" altLang="en-US" sz="2800" dirty="0">
                <a:solidFill>
                  <a:schemeClr val="tx1">
                    <a:lumMod val="85000"/>
                    <a:lumOff val="15000"/>
                  </a:schemeClr>
                </a:solidFill>
              </a:endParaRPr>
            </a:p>
          </p:txBody>
        </p:sp>
        <p:sp>
          <p:nvSpPr>
            <p:cNvPr id="36" name="文本框 35"/>
            <p:cNvSpPr txBox="1"/>
            <p:nvPr/>
          </p:nvSpPr>
          <p:spPr>
            <a:xfrm>
              <a:off x="7247436" y="2552373"/>
              <a:ext cx="817853" cy="523220"/>
            </a:xfrm>
            <a:prstGeom prst="rect">
              <a:avLst/>
            </a:prstGeom>
            <a:noFill/>
          </p:spPr>
          <p:txBody>
            <a:bodyPr wrap="none" rtlCol="0">
              <a:spAutoFit/>
            </a:bodyPr>
            <a:lstStyle/>
            <a:p>
              <a:r>
                <a:rPr lang="en-US" altLang="zh-CN" sz="2800" dirty="0">
                  <a:solidFill>
                    <a:schemeClr val="tx1">
                      <a:lumMod val="85000"/>
                      <a:lumOff val="15000"/>
                    </a:schemeClr>
                  </a:solidFill>
                </a:rPr>
                <a:t>LDA</a:t>
              </a:r>
              <a:endParaRPr lang="zh-CN" altLang="en-US" sz="2800" dirty="0">
                <a:solidFill>
                  <a:schemeClr val="tx1">
                    <a:lumMod val="85000"/>
                    <a:lumOff val="15000"/>
                  </a:schemeClr>
                </a:solidFill>
              </a:endParaRP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文本框 17">
            <a:extLst>
              <a:ext uri="{FF2B5EF4-FFF2-40B4-BE49-F238E27FC236}">
                <a16:creationId xmlns:a16="http://schemas.microsoft.com/office/drawing/2014/main" id="{14B9841F-39F7-09E4-2C02-FC070693E9E6}"/>
              </a:ext>
            </a:extLst>
          </p:cNvPr>
          <p:cNvSpPr txBox="1"/>
          <p:nvPr/>
        </p:nvSpPr>
        <p:spPr>
          <a:xfrm>
            <a:off x="468402" y="2294962"/>
            <a:ext cx="5046573" cy="4113114"/>
          </a:xfrm>
          <a:prstGeom prst="rect">
            <a:avLst/>
          </a:prstGeom>
          <a:noFill/>
        </p:spPr>
        <p:txBody>
          <a:bodyPr wrap="square" rtlCol="0">
            <a:spAutoFit/>
          </a:bodyPr>
          <a:lstStyle/>
          <a:p>
            <a:pPr>
              <a:lnSpc>
                <a:spcPct val="150000"/>
              </a:lnSpc>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文档主题生成模型</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(Latent Dirichlet Allocation</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，简称</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LDA)</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通常由包含词、主题和文档三层结构组成。</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LDA</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模型属于无监督学习技术，它是将一篇文档的每个词都以一定概率分布在某个主题上，并从这个主题中选择某个词语。文档到主题的过程是服从多项分布的，主题到词的过程也是服从多项分布的。</a:t>
            </a:r>
            <a:endPar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endParaRPr>
          </a:p>
          <a:p>
            <a:pPr>
              <a:lnSpc>
                <a:spcPct val="150000"/>
              </a:lnSpc>
            </a:pPr>
            <a:r>
              <a:rPr lang="zh-CN" altLang="en-US" sz="1600" b="1" dirty="0">
                <a:solidFill>
                  <a:srgbClr val="C00000"/>
                </a:solidFill>
                <a:latin typeface="微软雅黑 Light" panose="020B0502040204020203" pitchFamily="34" charset="-122"/>
                <a:ea typeface="微软雅黑 Light" panose="020B0502040204020203" pitchFamily="34" charset="-122"/>
                <a:cs typeface="微软雅黑" panose="020B0503020204020204" pitchFamily="18" charset="-122"/>
              </a:rPr>
              <a:t>图例：</a:t>
            </a:r>
            <a:endParaRPr lang="en-US" altLang="zh-CN" sz="1600" b="1" dirty="0">
              <a:solidFill>
                <a:srgbClr val="C00000"/>
              </a:solidFill>
              <a:latin typeface="微软雅黑 Light" panose="020B0502040204020203" pitchFamily="34" charset="-122"/>
              <a:ea typeface="微软雅黑 Light" panose="020B0502040204020203" pitchFamily="34" charset="-122"/>
              <a:cs typeface="微软雅黑" panose="020B0503020204020204" pitchFamily="18" charset="-122"/>
            </a:endParaRPr>
          </a:p>
          <a:p>
            <a:pPr>
              <a:lnSpc>
                <a:spcPct val="150000"/>
              </a:lnSpc>
            </a:pPr>
            <a:r>
              <a:rPr lang="zh-CN" altLang="en-US" sz="1600" b="1"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双圆圈：</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可测变量</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		</a:t>
            </a:r>
            <a:r>
              <a:rPr lang="zh-CN" altLang="en-US" sz="1600" b="1"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单圆圈：</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潜在变量</a:t>
            </a:r>
            <a:endPar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endParaRPr>
          </a:p>
          <a:p>
            <a:pPr>
              <a:lnSpc>
                <a:spcPct val="150000"/>
              </a:lnSpc>
            </a:pPr>
            <a:r>
              <a:rPr lang="zh-CN" altLang="en-US" sz="1600" b="1"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箭头：</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两个变量之间的依赖关系</a:t>
            </a:r>
            <a:endPar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endParaRPr>
          </a:p>
          <a:p>
            <a:pPr>
              <a:lnSpc>
                <a:spcPct val="150000"/>
              </a:lnSpc>
            </a:pPr>
            <a:r>
              <a:rPr lang="zh-CN" altLang="en-US" sz="1600" b="1"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矩形框：</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重复抽样，对应的重复次数在矩形框的右下角显示。</a:t>
            </a:r>
          </a:p>
        </p:txBody>
      </p:sp>
      <p:pic>
        <p:nvPicPr>
          <p:cNvPr id="11" name="图片 10" descr="图示&#10;&#10;描述已自动生成">
            <a:extLst>
              <a:ext uri="{FF2B5EF4-FFF2-40B4-BE49-F238E27FC236}">
                <a16:creationId xmlns:a16="http://schemas.microsoft.com/office/drawing/2014/main" id="{3FE8FF51-6CC8-48EC-1A82-51BBB117CB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20519" y="1346648"/>
            <a:ext cx="5274310" cy="4590415"/>
          </a:xfrm>
          <a:prstGeom prst="rect">
            <a:avLst/>
          </a:prstGeom>
          <a:noFill/>
          <a:ln>
            <a:noFill/>
          </a:ln>
        </p:spPr>
      </p:pic>
    </p:spTree>
    <p:extLst>
      <p:ext uri="{BB962C8B-B14F-4D97-AF65-F5344CB8AC3E}">
        <p14:creationId xmlns:p14="http://schemas.microsoft.com/office/powerpoint/2010/main" val="199750377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482539" y="1663025"/>
            <a:ext cx="5356285" cy="769441"/>
          </a:xfrm>
          <a:prstGeom prst="rect">
            <a:avLst/>
          </a:prstGeom>
          <a:noFill/>
        </p:spPr>
        <p:txBody>
          <a:bodyPr wrap="square" rtlCol="0">
            <a:spAutoFit/>
          </a:bodyPr>
          <a:lstStyle/>
          <a:p>
            <a:r>
              <a:rPr lang="en-US" altLang="zh-CN" sz="4400" dirty="0">
                <a:solidFill>
                  <a:srgbClr val="08AEEA"/>
                </a:solidFill>
              </a:rPr>
              <a:t>LDA</a:t>
            </a:r>
            <a:r>
              <a:rPr lang="zh-CN" altLang="en-US" sz="4000" dirty="0">
                <a:solidFill>
                  <a:srgbClr val="08AEEA"/>
                </a:solidFill>
              </a:rPr>
              <a:t>文档主题生成模型</a:t>
            </a:r>
          </a:p>
        </p:txBody>
      </p:sp>
      <p:sp>
        <p:nvSpPr>
          <p:cNvPr id="15" name="文本框 14"/>
          <p:cNvSpPr txBox="1"/>
          <p:nvPr/>
        </p:nvSpPr>
        <p:spPr>
          <a:xfrm>
            <a:off x="482540" y="1318635"/>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1893683" cy="901673"/>
            <a:chOff x="6171606" y="2363147"/>
            <a:chExt cx="1893683"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04</a:t>
              </a:r>
              <a:endParaRPr lang="zh-CN" altLang="en-US" sz="2800" dirty="0">
                <a:solidFill>
                  <a:schemeClr val="tx1">
                    <a:lumMod val="85000"/>
                    <a:lumOff val="15000"/>
                  </a:schemeClr>
                </a:solidFill>
              </a:endParaRPr>
            </a:p>
          </p:txBody>
        </p:sp>
        <p:sp>
          <p:nvSpPr>
            <p:cNvPr id="36" name="文本框 35"/>
            <p:cNvSpPr txBox="1"/>
            <p:nvPr/>
          </p:nvSpPr>
          <p:spPr>
            <a:xfrm>
              <a:off x="7247436" y="2552373"/>
              <a:ext cx="817853" cy="523220"/>
            </a:xfrm>
            <a:prstGeom prst="rect">
              <a:avLst/>
            </a:prstGeom>
            <a:noFill/>
          </p:spPr>
          <p:txBody>
            <a:bodyPr wrap="none" rtlCol="0">
              <a:spAutoFit/>
            </a:bodyPr>
            <a:lstStyle/>
            <a:p>
              <a:r>
                <a:rPr lang="en-US" altLang="zh-CN" sz="2800" dirty="0">
                  <a:solidFill>
                    <a:schemeClr val="tx1">
                      <a:lumMod val="85000"/>
                      <a:lumOff val="15000"/>
                    </a:schemeClr>
                  </a:solidFill>
                </a:rPr>
                <a:t>LDA</a:t>
              </a:r>
              <a:endParaRPr lang="zh-CN" altLang="en-US" sz="2800" dirty="0">
                <a:solidFill>
                  <a:schemeClr val="tx1">
                    <a:lumMod val="85000"/>
                    <a:lumOff val="15000"/>
                  </a:schemeClr>
                </a:solidFill>
              </a:endParaRP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a:extLst>
              <a:ext uri="{FF2B5EF4-FFF2-40B4-BE49-F238E27FC236}">
                <a16:creationId xmlns:a16="http://schemas.microsoft.com/office/drawing/2014/main" id="{7311DF61-BE73-2298-F4F4-6E533A8A6F3B}"/>
              </a:ext>
            </a:extLst>
          </p:cNvPr>
          <p:cNvPicPr>
            <a:picLocks noChangeAspect="1"/>
          </p:cNvPicPr>
          <p:nvPr/>
        </p:nvPicPr>
        <p:blipFill>
          <a:blip r:embed="rId3"/>
          <a:stretch>
            <a:fillRect/>
          </a:stretch>
        </p:blipFill>
        <p:spPr>
          <a:xfrm>
            <a:off x="542925" y="2403234"/>
            <a:ext cx="9000000" cy="441007"/>
          </a:xfrm>
          <a:prstGeom prst="rect">
            <a:avLst/>
          </a:prstGeom>
        </p:spPr>
      </p:pic>
      <p:pic>
        <p:nvPicPr>
          <p:cNvPr id="14" name="图片 13">
            <a:extLst>
              <a:ext uri="{FF2B5EF4-FFF2-40B4-BE49-F238E27FC236}">
                <a16:creationId xmlns:a16="http://schemas.microsoft.com/office/drawing/2014/main" id="{CAB39D1D-E01F-3F43-DE6A-EEADB0E34B2C}"/>
              </a:ext>
            </a:extLst>
          </p:cNvPr>
          <p:cNvPicPr>
            <a:picLocks noChangeAspect="1"/>
          </p:cNvPicPr>
          <p:nvPr/>
        </p:nvPicPr>
        <p:blipFill>
          <a:blip r:embed="rId4"/>
          <a:stretch>
            <a:fillRect/>
          </a:stretch>
        </p:blipFill>
        <p:spPr>
          <a:xfrm>
            <a:off x="530164" y="2844241"/>
            <a:ext cx="9000000" cy="1925476"/>
          </a:xfrm>
          <a:prstGeom prst="rect">
            <a:avLst/>
          </a:prstGeom>
        </p:spPr>
      </p:pic>
      <p:cxnSp>
        <p:nvCxnSpPr>
          <p:cNvPr id="5" name="直接连接符 4">
            <a:extLst>
              <a:ext uri="{FF2B5EF4-FFF2-40B4-BE49-F238E27FC236}">
                <a16:creationId xmlns:a16="http://schemas.microsoft.com/office/drawing/2014/main" id="{2EC33EF4-57AF-80B8-96C6-7AA2EEEDAFC9}"/>
              </a:ext>
            </a:extLst>
          </p:cNvPr>
          <p:cNvCxnSpPr/>
          <p:nvPr/>
        </p:nvCxnSpPr>
        <p:spPr>
          <a:xfrm>
            <a:off x="664234" y="2533650"/>
            <a:ext cx="86929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6BFEE09-E9AD-3421-A91D-FEA7FB3EE06A}"/>
              </a:ext>
            </a:extLst>
          </p:cNvPr>
          <p:cNvCxnSpPr/>
          <p:nvPr/>
        </p:nvCxnSpPr>
        <p:spPr>
          <a:xfrm>
            <a:off x="978559" y="3905250"/>
            <a:ext cx="86929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29AA04F-EA9F-6061-9DF3-ED7FD8F57908}"/>
              </a:ext>
            </a:extLst>
          </p:cNvPr>
          <p:cNvCxnSpPr/>
          <p:nvPr/>
        </p:nvCxnSpPr>
        <p:spPr>
          <a:xfrm>
            <a:off x="978559" y="4191000"/>
            <a:ext cx="86929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0C7C8DA8-EB7D-F812-8308-3DED8A1EFFC4}"/>
              </a:ext>
            </a:extLst>
          </p:cNvPr>
          <p:cNvCxnSpPr/>
          <p:nvPr/>
        </p:nvCxnSpPr>
        <p:spPr>
          <a:xfrm>
            <a:off x="978559" y="4581525"/>
            <a:ext cx="86929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图片 7">
            <a:hlinkClick r:id="rId5"/>
            <a:extLst>
              <a:ext uri="{FF2B5EF4-FFF2-40B4-BE49-F238E27FC236}">
                <a16:creationId xmlns:a16="http://schemas.microsoft.com/office/drawing/2014/main" id="{0CDE738D-C0DE-737E-205D-222E5F580CA8}"/>
              </a:ext>
            </a:extLst>
          </p:cNvPr>
          <p:cNvPicPr>
            <a:picLocks noChangeAspect="1"/>
          </p:cNvPicPr>
          <p:nvPr/>
        </p:nvPicPr>
        <p:blipFill>
          <a:blip r:embed="rId6"/>
          <a:stretch>
            <a:fillRect/>
          </a:stretch>
        </p:blipFill>
        <p:spPr>
          <a:xfrm>
            <a:off x="10007358" y="4902030"/>
            <a:ext cx="1733792" cy="1219370"/>
          </a:xfrm>
          <a:prstGeom prst="rect">
            <a:avLst/>
          </a:prstGeom>
        </p:spPr>
      </p:pic>
    </p:spTree>
    <p:extLst>
      <p:ext uri="{BB962C8B-B14F-4D97-AF65-F5344CB8AC3E}">
        <p14:creationId xmlns:p14="http://schemas.microsoft.com/office/powerpoint/2010/main" val="106604649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868390" y="2736325"/>
            <a:ext cx="3411088" cy="707886"/>
          </a:xfrm>
          <a:prstGeom prst="rect">
            <a:avLst/>
          </a:prstGeom>
          <a:noFill/>
        </p:spPr>
        <p:txBody>
          <a:bodyPr wrap="square" rtlCol="0">
            <a:spAutoFit/>
          </a:bodyPr>
          <a:lstStyle/>
          <a:p>
            <a:r>
              <a:rPr lang="zh-CN" altLang="en-US" sz="4000" dirty="0">
                <a:solidFill>
                  <a:srgbClr val="08AEEA"/>
                </a:solidFill>
              </a:rPr>
              <a:t>微博爬虫</a:t>
            </a:r>
          </a:p>
        </p:txBody>
      </p:sp>
      <p:sp>
        <p:nvSpPr>
          <p:cNvPr id="15" name="文本框 14"/>
          <p:cNvSpPr txBox="1"/>
          <p:nvPr/>
        </p:nvSpPr>
        <p:spPr>
          <a:xfrm>
            <a:off x="868390" y="2391935"/>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696787" cy="901673"/>
            <a:chOff x="6171606" y="2363147"/>
            <a:chExt cx="2696787"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05</a:t>
              </a:r>
              <a:endParaRPr lang="zh-CN" altLang="en-US" sz="2800" dirty="0">
                <a:solidFill>
                  <a:schemeClr val="tx1">
                    <a:lumMod val="85000"/>
                    <a:lumOff val="15000"/>
                  </a:schemeClr>
                </a:solidFill>
              </a:endParaRPr>
            </a:p>
          </p:txBody>
        </p:sp>
        <p:sp>
          <p:nvSpPr>
            <p:cNvPr id="36" name="文本框 35"/>
            <p:cNvSpPr txBox="1"/>
            <p:nvPr/>
          </p:nvSpPr>
          <p:spPr>
            <a:xfrm>
              <a:off x="7247436" y="2552373"/>
              <a:ext cx="1620957" cy="523220"/>
            </a:xfrm>
            <a:prstGeom prst="rect">
              <a:avLst/>
            </a:prstGeom>
            <a:noFill/>
          </p:spPr>
          <p:txBody>
            <a:bodyPr wrap="none" rtlCol="0">
              <a:spAutoFit/>
            </a:bodyPr>
            <a:lstStyle/>
            <a:p>
              <a:r>
                <a:rPr lang="zh-CN" altLang="en-US" sz="2800" dirty="0">
                  <a:solidFill>
                    <a:schemeClr val="tx1">
                      <a:lumMod val="85000"/>
                      <a:lumOff val="15000"/>
                    </a:schemeClr>
                  </a:solidFill>
                </a:rPr>
                <a:t>微博爬虫</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文本框 17">
            <a:extLst>
              <a:ext uri="{FF2B5EF4-FFF2-40B4-BE49-F238E27FC236}">
                <a16:creationId xmlns:a16="http://schemas.microsoft.com/office/drawing/2014/main" id="{14B9841F-39F7-09E4-2C02-FC070693E9E6}"/>
              </a:ext>
            </a:extLst>
          </p:cNvPr>
          <p:cNvSpPr txBox="1"/>
          <p:nvPr/>
        </p:nvSpPr>
        <p:spPr>
          <a:xfrm>
            <a:off x="854252" y="3368262"/>
            <a:ext cx="3411088" cy="789127"/>
          </a:xfrm>
          <a:prstGeom prst="rect">
            <a:avLst/>
          </a:prstGeom>
          <a:noFill/>
        </p:spPr>
        <p:txBody>
          <a:bodyPr wrap="square" rtlCol="0">
            <a:spAutoFit/>
          </a:bodyPr>
          <a:lstStyle/>
          <a:p>
            <a:pPr>
              <a:lnSpc>
                <a:spcPct val="150000"/>
              </a:lnSpc>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第一步，进入微博审查元素，定位节点方便后续抓取。</a:t>
            </a:r>
          </a:p>
        </p:txBody>
      </p:sp>
      <p:pic>
        <p:nvPicPr>
          <p:cNvPr id="12" name="图片 11">
            <a:extLst>
              <a:ext uri="{FF2B5EF4-FFF2-40B4-BE49-F238E27FC236}">
                <a16:creationId xmlns:a16="http://schemas.microsoft.com/office/drawing/2014/main" id="{AB560897-1A02-5BB1-4BA2-67EF7EA7D616}"/>
              </a:ext>
            </a:extLst>
          </p:cNvPr>
          <p:cNvPicPr>
            <a:picLocks noChangeAspect="1"/>
          </p:cNvPicPr>
          <p:nvPr/>
        </p:nvPicPr>
        <p:blipFill>
          <a:blip r:embed="rId3"/>
          <a:stretch>
            <a:fillRect/>
          </a:stretch>
        </p:blipFill>
        <p:spPr>
          <a:xfrm>
            <a:off x="4279478" y="1689589"/>
            <a:ext cx="7616271" cy="4217100"/>
          </a:xfrm>
          <a:prstGeom prst="rect">
            <a:avLst/>
          </a:prstGeom>
        </p:spPr>
      </p:pic>
    </p:spTree>
    <p:extLst>
      <p:ext uri="{BB962C8B-B14F-4D97-AF65-F5344CB8AC3E}">
        <p14:creationId xmlns:p14="http://schemas.microsoft.com/office/powerpoint/2010/main" val="213704438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868390" y="2736325"/>
            <a:ext cx="3411088" cy="707886"/>
          </a:xfrm>
          <a:prstGeom prst="rect">
            <a:avLst/>
          </a:prstGeom>
          <a:noFill/>
        </p:spPr>
        <p:txBody>
          <a:bodyPr wrap="square" rtlCol="0">
            <a:spAutoFit/>
          </a:bodyPr>
          <a:lstStyle/>
          <a:p>
            <a:r>
              <a:rPr lang="zh-CN" altLang="en-US" sz="4000" dirty="0">
                <a:solidFill>
                  <a:srgbClr val="08AEEA"/>
                </a:solidFill>
              </a:rPr>
              <a:t>微博爬虫</a:t>
            </a:r>
          </a:p>
        </p:txBody>
      </p:sp>
      <p:sp>
        <p:nvSpPr>
          <p:cNvPr id="15" name="文本框 14"/>
          <p:cNvSpPr txBox="1"/>
          <p:nvPr/>
        </p:nvSpPr>
        <p:spPr>
          <a:xfrm>
            <a:off x="868390" y="2391935"/>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696787" cy="901673"/>
            <a:chOff x="6171606" y="2363147"/>
            <a:chExt cx="2696787"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05</a:t>
              </a:r>
              <a:endParaRPr lang="zh-CN" altLang="en-US" sz="2800" dirty="0">
                <a:solidFill>
                  <a:schemeClr val="tx1">
                    <a:lumMod val="85000"/>
                    <a:lumOff val="15000"/>
                  </a:schemeClr>
                </a:solidFill>
              </a:endParaRPr>
            </a:p>
          </p:txBody>
        </p:sp>
        <p:sp>
          <p:nvSpPr>
            <p:cNvPr id="36" name="文本框 35"/>
            <p:cNvSpPr txBox="1"/>
            <p:nvPr/>
          </p:nvSpPr>
          <p:spPr>
            <a:xfrm>
              <a:off x="7247436" y="2552373"/>
              <a:ext cx="1620957" cy="523220"/>
            </a:xfrm>
            <a:prstGeom prst="rect">
              <a:avLst/>
            </a:prstGeom>
            <a:noFill/>
          </p:spPr>
          <p:txBody>
            <a:bodyPr wrap="none" rtlCol="0">
              <a:spAutoFit/>
            </a:bodyPr>
            <a:lstStyle/>
            <a:p>
              <a:r>
                <a:rPr lang="zh-CN" altLang="en-US" sz="2800" dirty="0">
                  <a:solidFill>
                    <a:schemeClr val="tx1">
                      <a:lumMod val="85000"/>
                      <a:lumOff val="15000"/>
                    </a:schemeClr>
                  </a:solidFill>
                </a:rPr>
                <a:t>微博爬虫</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文本框 17">
            <a:extLst>
              <a:ext uri="{FF2B5EF4-FFF2-40B4-BE49-F238E27FC236}">
                <a16:creationId xmlns:a16="http://schemas.microsoft.com/office/drawing/2014/main" id="{14B9841F-39F7-09E4-2C02-FC070693E9E6}"/>
              </a:ext>
            </a:extLst>
          </p:cNvPr>
          <p:cNvSpPr txBox="1"/>
          <p:nvPr/>
        </p:nvSpPr>
        <p:spPr>
          <a:xfrm>
            <a:off x="854252" y="3368262"/>
            <a:ext cx="3411088" cy="789127"/>
          </a:xfrm>
          <a:prstGeom prst="rect">
            <a:avLst/>
          </a:prstGeom>
          <a:noFill/>
        </p:spPr>
        <p:txBody>
          <a:bodyPr wrap="square" rtlCol="0">
            <a:spAutoFit/>
          </a:bodyPr>
          <a:lstStyle/>
          <a:p>
            <a:pPr>
              <a:lnSpc>
                <a:spcPct val="150000"/>
              </a:lnSpc>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第一步，进入微博审查元素，定位节点方便后续抓取。</a:t>
            </a:r>
          </a:p>
        </p:txBody>
      </p:sp>
      <p:pic>
        <p:nvPicPr>
          <p:cNvPr id="14" name="图片 13" descr="图形用户界面, 文本, 应用程序&#10;&#10;描述已自动生成">
            <a:extLst>
              <a:ext uri="{FF2B5EF4-FFF2-40B4-BE49-F238E27FC236}">
                <a16:creationId xmlns:a16="http://schemas.microsoft.com/office/drawing/2014/main" id="{88EA00AE-F6EA-70E0-9D3C-43E786271ACA}"/>
              </a:ext>
            </a:extLst>
          </p:cNvPr>
          <p:cNvPicPr>
            <a:picLocks noChangeAspect="1"/>
          </p:cNvPicPr>
          <p:nvPr/>
        </p:nvPicPr>
        <p:blipFill>
          <a:blip r:embed="rId3"/>
          <a:stretch>
            <a:fillRect/>
          </a:stretch>
        </p:blipFill>
        <p:spPr>
          <a:xfrm>
            <a:off x="4265340" y="1794067"/>
            <a:ext cx="7616270" cy="4233604"/>
          </a:xfrm>
          <a:prstGeom prst="rect">
            <a:avLst/>
          </a:prstGeom>
        </p:spPr>
      </p:pic>
    </p:spTree>
    <p:extLst>
      <p:ext uri="{BB962C8B-B14F-4D97-AF65-F5344CB8AC3E}">
        <p14:creationId xmlns:p14="http://schemas.microsoft.com/office/powerpoint/2010/main" val="367080770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868390" y="2736325"/>
            <a:ext cx="3411088" cy="707886"/>
          </a:xfrm>
          <a:prstGeom prst="rect">
            <a:avLst/>
          </a:prstGeom>
          <a:noFill/>
        </p:spPr>
        <p:txBody>
          <a:bodyPr wrap="square" rtlCol="0">
            <a:spAutoFit/>
          </a:bodyPr>
          <a:lstStyle/>
          <a:p>
            <a:r>
              <a:rPr lang="zh-CN" altLang="en-US" sz="4000" dirty="0">
                <a:solidFill>
                  <a:srgbClr val="08AEEA"/>
                </a:solidFill>
              </a:rPr>
              <a:t>微博爬虫</a:t>
            </a:r>
          </a:p>
        </p:txBody>
      </p:sp>
      <p:sp>
        <p:nvSpPr>
          <p:cNvPr id="15" name="文本框 14"/>
          <p:cNvSpPr txBox="1"/>
          <p:nvPr/>
        </p:nvSpPr>
        <p:spPr>
          <a:xfrm>
            <a:off x="868390" y="2391935"/>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696787" cy="901673"/>
            <a:chOff x="6171606" y="2363147"/>
            <a:chExt cx="2696787"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05</a:t>
              </a:r>
              <a:endParaRPr lang="zh-CN" altLang="en-US" sz="2800" dirty="0">
                <a:solidFill>
                  <a:schemeClr val="tx1">
                    <a:lumMod val="85000"/>
                    <a:lumOff val="15000"/>
                  </a:schemeClr>
                </a:solidFill>
              </a:endParaRPr>
            </a:p>
          </p:txBody>
        </p:sp>
        <p:sp>
          <p:nvSpPr>
            <p:cNvPr id="36" name="文本框 35"/>
            <p:cNvSpPr txBox="1"/>
            <p:nvPr/>
          </p:nvSpPr>
          <p:spPr>
            <a:xfrm>
              <a:off x="7247436" y="2552373"/>
              <a:ext cx="1620957" cy="523220"/>
            </a:xfrm>
            <a:prstGeom prst="rect">
              <a:avLst/>
            </a:prstGeom>
            <a:noFill/>
          </p:spPr>
          <p:txBody>
            <a:bodyPr wrap="none" rtlCol="0">
              <a:spAutoFit/>
            </a:bodyPr>
            <a:lstStyle/>
            <a:p>
              <a:r>
                <a:rPr lang="zh-CN" altLang="en-US" sz="2800" dirty="0">
                  <a:solidFill>
                    <a:schemeClr val="tx1">
                      <a:lumMod val="85000"/>
                      <a:lumOff val="15000"/>
                    </a:schemeClr>
                  </a:solidFill>
                </a:rPr>
                <a:t>微博爬虫</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文本框 17">
            <a:extLst>
              <a:ext uri="{FF2B5EF4-FFF2-40B4-BE49-F238E27FC236}">
                <a16:creationId xmlns:a16="http://schemas.microsoft.com/office/drawing/2014/main" id="{14B9841F-39F7-09E4-2C02-FC070693E9E6}"/>
              </a:ext>
            </a:extLst>
          </p:cNvPr>
          <p:cNvSpPr txBox="1"/>
          <p:nvPr/>
        </p:nvSpPr>
        <p:spPr>
          <a:xfrm>
            <a:off x="854252" y="3368262"/>
            <a:ext cx="3411088" cy="789127"/>
          </a:xfrm>
          <a:prstGeom prst="rect">
            <a:avLst/>
          </a:prstGeom>
          <a:noFill/>
        </p:spPr>
        <p:txBody>
          <a:bodyPr wrap="square" rtlCol="0">
            <a:spAutoFit/>
          </a:bodyPr>
          <a:lstStyle/>
          <a:p>
            <a:pPr>
              <a:lnSpc>
                <a:spcPct val="150000"/>
              </a:lnSpc>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第二步，获取</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Ajax</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加载的动态链接数据，通过发布</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id</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定位每条话题</a:t>
            </a:r>
          </a:p>
        </p:txBody>
      </p:sp>
      <p:pic>
        <p:nvPicPr>
          <p:cNvPr id="2050" name="图片 23">
            <a:extLst>
              <a:ext uri="{FF2B5EF4-FFF2-40B4-BE49-F238E27FC236}">
                <a16:creationId xmlns:a16="http://schemas.microsoft.com/office/drawing/2014/main" id="{9D228558-94E6-42CB-714D-7EA58BC0C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390" y="1441298"/>
            <a:ext cx="7560000" cy="2251625"/>
          </a:xfrm>
          <a:prstGeom prst="rect">
            <a:avLst/>
          </a:prstGeom>
          <a:noFill/>
          <a:extLst>
            <a:ext uri="{909E8E84-426E-40DD-AFC4-6F175D3DCCD1}">
              <a14:hiddenFill xmlns:a14="http://schemas.microsoft.com/office/drawing/2010/main">
                <a:solidFill>
                  <a:srgbClr val="FFFFFF"/>
                </a:solidFill>
              </a14:hiddenFill>
            </a:ext>
          </a:extLst>
        </p:spPr>
      </p:pic>
      <p:pic>
        <p:nvPicPr>
          <p:cNvPr id="2049" name="图片 24" descr="图形用户界面, 应用程序, 表格, Excel&#10;&#10;描述已自动生成">
            <a:extLst>
              <a:ext uri="{FF2B5EF4-FFF2-40B4-BE49-F238E27FC236}">
                <a16:creationId xmlns:a16="http://schemas.microsoft.com/office/drawing/2014/main" id="{B73C736B-B7E4-CAD2-BE61-50C78C41A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4865" y="3664348"/>
            <a:ext cx="7560000" cy="19241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E141795-8023-AD27-D96D-64CD94798AF8}"/>
              </a:ext>
            </a:extLst>
          </p:cNvPr>
          <p:cNvSpPr>
            <a:spLocks noChangeArrowheads="1"/>
          </p:cNvSpPr>
          <p:nvPr/>
        </p:nvSpPr>
        <p:spPr bwMode="auto">
          <a:xfrm>
            <a:off x="2621535" y="16210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8ED9C77E-B442-00DC-E834-C9717569573D}"/>
              </a:ext>
            </a:extLst>
          </p:cNvPr>
          <p:cNvSpPr>
            <a:spLocks noChangeArrowheads="1"/>
          </p:cNvSpPr>
          <p:nvPr/>
        </p:nvSpPr>
        <p:spPr bwMode="auto">
          <a:xfrm>
            <a:off x="2621535" y="21909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5">
            <a:extLst>
              <a:ext uri="{FF2B5EF4-FFF2-40B4-BE49-F238E27FC236}">
                <a16:creationId xmlns:a16="http://schemas.microsoft.com/office/drawing/2014/main" id="{049192CF-EE55-0504-A7EA-8CAEAA5CFC36}"/>
              </a:ext>
            </a:extLst>
          </p:cNvPr>
          <p:cNvSpPr>
            <a:spLocks noChangeArrowheads="1"/>
          </p:cNvSpPr>
          <p:nvPr/>
        </p:nvSpPr>
        <p:spPr bwMode="auto">
          <a:xfrm>
            <a:off x="2624710" y="35498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83840860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868390" y="2736325"/>
            <a:ext cx="3411088" cy="707886"/>
          </a:xfrm>
          <a:prstGeom prst="rect">
            <a:avLst/>
          </a:prstGeom>
          <a:noFill/>
        </p:spPr>
        <p:txBody>
          <a:bodyPr wrap="square" rtlCol="0">
            <a:spAutoFit/>
          </a:bodyPr>
          <a:lstStyle/>
          <a:p>
            <a:r>
              <a:rPr lang="zh-CN" altLang="en-US" sz="4000" dirty="0">
                <a:solidFill>
                  <a:srgbClr val="08AEEA"/>
                </a:solidFill>
              </a:rPr>
              <a:t>微博爬虫</a:t>
            </a:r>
          </a:p>
        </p:txBody>
      </p:sp>
      <p:sp>
        <p:nvSpPr>
          <p:cNvPr id="15" name="文本框 14"/>
          <p:cNvSpPr txBox="1"/>
          <p:nvPr/>
        </p:nvSpPr>
        <p:spPr>
          <a:xfrm>
            <a:off x="868390" y="2391935"/>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696787" cy="901673"/>
            <a:chOff x="6171606" y="2363147"/>
            <a:chExt cx="2696787"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05</a:t>
              </a:r>
              <a:endParaRPr lang="zh-CN" altLang="en-US" sz="2800" dirty="0">
                <a:solidFill>
                  <a:schemeClr val="tx1">
                    <a:lumMod val="85000"/>
                    <a:lumOff val="15000"/>
                  </a:schemeClr>
                </a:solidFill>
              </a:endParaRPr>
            </a:p>
          </p:txBody>
        </p:sp>
        <p:sp>
          <p:nvSpPr>
            <p:cNvPr id="36" name="文本框 35"/>
            <p:cNvSpPr txBox="1"/>
            <p:nvPr/>
          </p:nvSpPr>
          <p:spPr>
            <a:xfrm>
              <a:off x="7247436" y="2552373"/>
              <a:ext cx="1620957" cy="523220"/>
            </a:xfrm>
            <a:prstGeom prst="rect">
              <a:avLst/>
            </a:prstGeom>
            <a:noFill/>
          </p:spPr>
          <p:txBody>
            <a:bodyPr wrap="none" rtlCol="0">
              <a:spAutoFit/>
            </a:bodyPr>
            <a:lstStyle/>
            <a:p>
              <a:r>
                <a:rPr lang="zh-CN" altLang="en-US" sz="2800" dirty="0">
                  <a:solidFill>
                    <a:schemeClr val="tx1">
                      <a:lumMod val="85000"/>
                      <a:lumOff val="15000"/>
                    </a:schemeClr>
                  </a:solidFill>
                </a:rPr>
                <a:t>微博爬虫</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文本框 17">
            <a:extLst>
              <a:ext uri="{FF2B5EF4-FFF2-40B4-BE49-F238E27FC236}">
                <a16:creationId xmlns:a16="http://schemas.microsoft.com/office/drawing/2014/main" id="{14B9841F-39F7-09E4-2C02-FC070693E9E6}"/>
              </a:ext>
            </a:extLst>
          </p:cNvPr>
          <p:cNvSpPr txBox="1"/>
          <p:nvPr/>
        </p:nvSpPr>
        <p:spPr>
          <a:xfrm>
            <a:off x="854252" y="3368262"/>
            <a:ext cx="3411088" cy="789127"/>
          </a:xfrm>
          <a:prstGeom prst="rect">
            <a:avLst/>
          </a:prstGeom>
          <a:noFill/>
        </p:spPr>
        <p:txBody>
          <a:bodyPr wrap="square" rtlCol="0">
            <a:spAutoFit/>
          </a:bodyPr>
          <a:lstStyle/>
          <a:p>
            <a:pPr>
              <a:lnSpc>
                <a:spcPct val="150000"/>
              </a:lnSpc>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第二步，获取</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Ajax</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加载的动态链接数据，通过发布</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id</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定位每条话题</a:t>
            </a:r>
          </a:p>
        </p:txBody>
      </p:sp>
      <p:pic>
        <p:nvPicPr>
          <p:cNvPr id="2050" name="图片 23">
            <a:extLst>
              <a:ext uri="{FF2B5EF4-FFF2-40B4-BE49-F238E27FC236}">
                <a16:creationId xmlns:a16="http://schemas.microsoft.com/office/drawing/2014/main" id="{9D228558-94E6-42CB-714D-7EA58BC0C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390" y="1441298"/>
            <a:ext cx="7560000" cy="2251625"/>
          </a:xfrm>
          <a:prstGeom prst="rect">
            <a:avLst/>
          </a:prstGeom>
          <a:noFill/>
          <a:extLst>
            <a:ext uri="{909E8E84-426E-40DD-AFC4-6F175D3DCCD1}">
              <a14:hiddenFill xmlns:a14="http://schemas.microsoft.com/office/drawing/2010/main">
                <a:solidFill>
                  <a:srgbClr val="FFFFFF"/>
                </a:solidFill>
              </a14:hiddenFill>
            </a:ext>
          </a:extLst>
        </p:spPr>
      </p:pic>
      <p:pic>
        <p:nvPicPr>
          <p:cNvPr id="2049" name="图片 24" descr="图形用户界面, 应用程序, 表格, Excel&#10;&#10;描述已自动生成">
            <a:extLst>
              <a:ext uri="{FF2B5EF4-FFF2-40B4-BE49-F238E27FC236}">
                <a16:creationId xmlns:a16="http://schemas.microsoft.com/office/drawing/2014/main" id="{B73C736B-B7E4-CAD2-BE61-50C78C41A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4865" y="3664348"/>
            <a:ext cx="7560000" cy="19241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E141795-8023-AD27-D96D-64CD94798AF8}"/>
              </a:ext>
            </a:extLst>
          </p:cNvPr>
          <p:cNvSpPr>
            <a:spLocks noChangeArrowheads="1"/>
          </p:cNvSpPr>
          <p:nvPr/>
        </p:nvSpPr>
        <p:spPr bwMode="auto">
          <a:xfrm>
            <a:off x="2621535" y="16210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8ED9C77E-B442-00DC-E834-C9717569573D}"/>
              </a:ext>
            </a:extLst>
          </p:cNvPr>
          <p:cNvSpPr>
            <a:spLocks noChangeArrowheads="1"/>
          </p:cNvSpPr>
          <p:nvPr/>
        </p:nvSpPr>
        <p:spPr bwMode="auto">
          <a:xfrm>
            <a:off x="2621535" y="21909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5">
            <a:extLst>
              <a:ext uri="{FF2B5EF4-FFF2-40B4-BE49-F238E27FC236}">
                <a16:creationId xmlns:a16="http://schemas.microsoft.com/office/drawing/2014/main" id="{049192CF-EE55-0504-A7EA-8CAEAA5CFC36}"/>
              </a:ext>
            </a:extLst>
          </p:cNvPr>
          <p:cNvSpPr>
            <a:spLocks noChangeArrowheads="1"/>
          </p:cNvSpPr>
          <p:nvPr/>
        </p:nvSpPr>
        <p:spPr bwMode="auto">
          <a:xfrm>
            <a:off x="2624710" y="35498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35260745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126841" y="432643"/>
            <a:ext cx="3411088" cy="707886"/>
          </a:xfrm>
          <a:prstGeom prst="rect">
            <a:avLst/>
          </a:prstGeom>
          <a:noFill/>
        </p:spPr>
        <p:txBody>
          <a:bodyPr wrap="square" rtlCol="0">
            <a:spAutoFit/>
          </a:bodyPr>
          <a:lstStyle/>
          <a:p>
            <a:r>
              <a:rPr lang="zh-CN" altLang="en-US" sz="4000" dirty="0">
                <a:solidFill>
                  <a:srgbClr val="08AEEA"/>
                </a:solidFill>
              </a:rPr>
              <a:t>微博爬虫</a:t>
            </a:r>
          </a:p>
        </p:txBody>
      </p:sp>
      <p:sp>
        <p:nvSpPr>
          <p:cNvPr id="15" name="文本框 14"/>
          <p:cNvSpPr txBox="1"/>
          <p:nvPr/>
        </p:nvSpPr>
        <p:spPr>
          <a:xfrm>
            <a:off x="126841" y="88253"/>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696787" cy="901673"/>
            <a:chOff x="6171606" y="2363147"/>
            <a:chExt cx="2696787"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05</a:t>
              </a:r>
              <a:endParaRPr lang="zh-CN" altLang="en-US" sz="2800" dirty="0">
                <a:solidFill>
                  <a:schemeClr val="tx1">
                    <a:lumMod val="85000"/>
                    <a:lumOff val="15000"/>
                  </a:schemeClr>
                </a:solidFill>
              </a:endParaRPr>
            </a:p>
          </p:txBody>
        </p:sp>
        <p:sp>
          <p:nvSpPr>
            <p:cNvPr id="36" name="文本框 35"/>
            <p:cNvSpPr txBox="1"/>
            <p:nvPr/>
          </p:nvSpPr>
          <p:spPr>
            <a:xfrm>
              <a:off x="7247436" y="2552373"/>
              <a:ext cx="1620957" cy="523220"/>
            </a:xfrm>
            <a:prstGeom prst="rect">
              <a:avLst/>
            </a:prstGeom>
            <a:noFill/>
          </p:spPr>
          <p:txBody>
            <a:bodyPr wrap="none" rtlCol="0">
              <a:spAutoFit/>
            </a:bodyPr>
            <a:lstStyle/>
            <a:p>
              <a:r>
                <a:rPr lang="zh-CN" altLang="en-US" sz="2800" dirty="0">
                  <a:solidFill>
                    <a:schemeClr val="tx1">
                      <a:lumMod val="85000"/>
                      <a:lumOff val="15000"/>
                    </a:schemeClr>
                  </a:solidFill>
                </a:rPr>
                <a:t>微博爬虫</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文本框 17">
            <a:extLst>
              <a:ext uri="{FF2B5EF4-FFF2-40B4-BE49-F238E27FC236}">
                <a16:creationId xmlns:a16="http://schemas.microsoft.com/office/drawing/2014/main" id="{14B9841F-39F7-09E4-2C02-FC070693E9E6}"/>
              </a:ext>
            </a:extLst>
          </p:cNvPr>
          <p:cNvSpPr txBox="1"/>
          <p:nvPr/>
        </p:nvSpPr>
        <p:spPr>
          <a:xfrm>
            <a:off x="112703" y="1064580"/>
            <a:ext cx="3411088" cy="419795"/>
          </a:xfrm>
          <a:prstGeom prst="rect">
            <a:avLst/>
          </a:prstGeom>
          <a:noFill/>
        </p:spPr>
        <p:txBody>
          <a:bodyPr wrap="square" rtlCol="0">
            <a:spAutoFit/>
          </a:bodyPr>
          <a:lstStyle/>
          <a:p>
            <a:pPr>
              <a:lnSpc>
                <a:spcPct val="150000"/>
              </a:lnSpc>
            </a:pPr>
            <a:r>
              <a:rPr lang="zh-CN" altLang="en-US" sz="160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第三步，下拉网页动态刷新数据</a:t>
            </a:r>
            <a:endPar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endParaRPr>
          </a:p>
        </p:txBody>
      </p:sp>
      <p:sp>
        <p:nvSpPr>
          <p:cNvPr id="4" name="Rectangle 3">
            <a:extLst>
              <a:ext uri="{FF2B5EF4-FFF2-40B4-BE49-F238E27FC236}">
                <a16:creationId xmlns:a16="http://schemas.microsoft.com/office/drawing/2014/main" id="{6E141795-8023-AD27-D96D-64CD94798AF8}"/>
              </a:ext>
            </a:extLst>
          </p:cNvPr>
          <p:cNvSpPr>
            <a:spLocks noChangeArrowheads="1"/>
          </p:cNvSpPr>
          <p:nvPr/>
        </p:nvSpPr>
        <p:spPr bwMode="auto">
          <a:xfrm>
            <a:off x="2621535" y="16210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8ED9C77E-B442-00DC-E834-C9717569573D}"/>
              </a:ext>
            </a:extLst>
          </p:cNvPr>
          <p:cNvSpPr>
            <a:spLocks noChangeArrowheads="1"/>
          </p:cNvSpPr>
          <p:nvPr/>
        </p:nvSpPr>
        <p:spPr bwMode="auto">
          <a:xfrm>
            <a:off x="2621535" y="21909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5">
            <a:extLst>
              <a:ext uri="{FF2B5EF4-FFF2-40B4-BE49-F238E27FC236}">
                <a16:creationId xmlns:a16="http://schemas.microsoft.com/office/drawing/2014/main" id="{049192CF-EE55-0504-A7EA-8CAEAA5CFC36}"/>
              </a:ext>
            </a:extLst>
          </p:cNvPr>
          <p:cNvSpPr>
            <a:spLocks noChangeArrowheads="1"/>
          </p:cNvSpPr>
          <p:nvPr/>
        </p:nvSpPr>
        <p:spPr bwMode="auto">
          <a:xfrm>
            <a:off x="2624710" y="35498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a:extLst>
              <a:ext uri="{FF2B5EF4-FFF2-40B4-BE49-F238E27FC236}">
                <a16:creationId xmlns:a16="http://schemas.microsoft.com/office/drawing/2014/main" id="{BA6AB67D-D60E-CACC-5491-C5F621CDB55A}"/>
              </a:ext>
            </a:extLst>
          </p:cNvPr>
          <p:cNvSpPr>
            <a:spLocks noChangeArrowheads="1"/>
          </p:cNvSpPr>
          <p:nvPr/>
        </p:nvSpPr>
        <p:spPr bwMode="auto">
          <a:xfrm>
            <a:off x="4528528" y="9840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097" name="图片 32">
            <a:extLst>
              <a:ext uri="{FF2B5EF4-FFF2-40B4-BE49-F238E27FC236}">
                <a16:creationId xmlns:a16="http://schemas.microsoft.com/office/drawing/2014/main" id="{88C0EC2B-560F-6C6C-25E2-B49731E88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03" y="1603407"/>
            <a:ext cx="7560000" cy="389620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81A41DF-6D06-4B2A-0EBD-D0B1A71D82F6}"/>
              </a:ext>
            </a:extLst>
          </p:cNvPr>
          <p:cNvSpPr>
            <a:spLocks noChangeArrowheads="1"/>
          </p:cNvSpPr>
          <p:nvPr/>
        </p:nvSpPr>
        <p:spPr bwMode="auto">
          <a:xfrm>
            <a:off x="4530116" y="4190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1" name="图片 20" descr="图形用户界面, 应用程序, 表格, Excel&#10;&#10;描述已自动生成">
            <a:extLst>
              <a:ext uri="{FF2B5EF4-FFF2-40B4-BE49-F238E27FC236}">
                <a16:creationId xmlns:a16="http://schemas.microsoft.com/office/drawing/2014/main" id="{1D532E77-C4E8-82CC-54E0-B5F5A8546A70}"/>
              </a:ext>
            </a:extLst>
          </p:cNvPr>
          <p:cNvPicPr>
            <a:picLocks noChangeAspect="1"/>
          </p:cNvPicPr>
          <p:nvPr/>
        </p:nvPicPr>
        <p:blipFill>
          <a:blip r:embed="rId4"/>
          <a:stretch>
            <a:fillRect/>
          </a:stretch>
        </p:blipFill>
        <p:spPr>
          <a:xfrm>
            <a:off x="4094728" y="2554742"/>
            <a:ext cx="8098178" cy="4331833"/>
          </a:xfrm>
          <a:prstGeom prst="rect">
            <a:avLst/>
          </a:prstGeom>
        </p:spPr>
      </p:pic>
    </p:spTree>
    <p:extLst>
      <p:ext uri="{BB962C8B-B14F-4D97-AF65-F5344CB8AC3E}">
        <p14:creationId xmlns:p14="http://schemas.microsoft.com/office/powerpoint/2010/main" val="415126693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868390" y="2736325"/>
            <a:ext cx="3411088" cy="707886"/>
          </a:xfrm>
          <a:prstGeom prst="rect">
            <a:avLst/>
          </a:prstGeom>
          <a:noFill/>
        </p:spPr>
        <p:txBody>
          <a:bodyPr wrap="square" rtlCol="0">
            <a:spAutoFit/>
          </a:bodyPr>
          <a:lstStyle/>
          <a:p>
            <a:r>
              <a:rPr lang="zh-CN" altLang="en-US" sz="4000" dirty="0">
                <a:solidFill>
                  <a:srgbClr val="08AEEA"/>
                </a:solidFill>
              </a:rPr>
              <a:t>微博爬虫</a:t>
            </a:r>
          </a:p>
        </p:txBody>
      </p:sp>
      <p:sp>
        <p:nvSpPr>
          <p:cNvPr id="15" name="文本框 14"/>
          <p:cNvSpPr txBox="1"/>
          <p:nvPr/>
        </p:nvSpPr>
        <p:spPr>
          <a:xfrm>
            <a:off x="868390" y="2391935"/>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696787" cy="901673"/>
            <a:chOff x="6171606" y="2363147"/>
            <a:chExt cx="2696787"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05</a:t>
              </a:r>
              <a:endParaRPr lang="zh-CN" altLang="en-US" sz="2800" dirty="0">
                <a:solidFill>
                  <a:schemeClr val="tx1">
                    <a:lumMod val="85000"/>
                    <a:lumOff val="15000"/>
                  </a:schemeClr>
                </a:solidFill>
              </a:endParaRPr>
            </a:p>
          </p:txBody>
        </p:sp>
        <p:sp>
          <p:nvSpPr>
            <p:cNvPr id="36" name="文本框 35"/>
            <p:cNvSpPr txBox="1"/>
            <p:nvPr/>
          </p:nvSpPr>
          <p:spPr>
            <a:xfrm>
              <a:off x="7247436" y="2552373"/>
              <a:ext cx="1620957" cy="523220"/>
            </a:xfrm>
            <a:prstGeom prst="rect">
              <a:avLst/>
            </a:prstGeom>
            <a:noFill/>
          </p:spPr>
          <p:txBody>
            <a:bodyPr wrap="none" rtlCol="0">
              <a:spAutoFit/>
            </a:bodyPr>
            <a:lstStyle/>
            <a:p>
              <a:r>
                <a:rPr lang="zh-CN" altLang="en-US" sz="2800" dirty="0">
                  <a:solidFill>
                    <a:schemeClr val="tx1">
                      <a:lumMod val="85000"/>
                      <a:lumOff val="15000"/>
                    </a:schemeClr>
                  </a:solidFill>
                </a:rPr>
                <a:t>微博爬虫</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文本框 17">
            <a:extLst>
              <a:ext uri="{FF2B5EF4-FFF2-40B4-BE49-F238E27FC236}">
                <a16:creationId xmlns:a16="http://schemas.microsoft.com/office/drawing/2014/main" id="{14B9841F-39F7-09E4-2C02-FC070693E9E6}"/>
              </a:ext>
            </a:extLst>
          </p:cNvPr>
          <p:cNvSpPr txBox="1"/>
          <p:nvPr/>
        </p:nvSpPr>
        <p:spPr>
          <a:xfrm>
            <a:off x="854252" y="3368262"/>
            <a:ext cx="3411088" cy="1158459"/>
          </a:xfrm>
          <a:prstGeom prst="rect">
            <a:avLst/>
          </a:prstGeom>
          <a:noFill/>
        </p:spPr>
        <p:txBody>
          <a:bodyPr wrap="square" rtlCol="0">
            <a:spAutoFit/>
          </a:bodyPr>
          <a:lstStyle/>
          <a:p>
            <a:pPr>
              <a:lnSpc>
                <a:spcPct val="150000"/>
              </a:lnSpc>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第四步，调用</a:t>
            </a:r>
            <a:r>
              <a:rPr lang="en-US" altLang="zh-CN" sz="1600" dirty="0" err="1">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json.loads</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函数或在线网站解析</a:t>
            </a:r>
            <a:r>
              <a:rPr lang="en-US" altLang="zh-CN" sz="1600" dirty="0" err="1">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Json</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数据</a:t>
            </a:r>
            <a:endPar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endParaRPr>
          </a:p>
          <a:p>
            <a:pPr>
              <a:lnSpc>
                <a:spcPct val="150000"/>
              </a:lnSpc>
            </a:pP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 </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hlinkClick r:id="rId3"/>
              </a:rPr>
              <a:t>https://www.json.cn/</a:t>
            </a:r>
            <a:endPar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endParaRPr>
          </a:p>
        </p:txBody>
      </p:sp>
      <p:sp>
        <p:nvSpPr>
          <p:cNvPr id="4" name="Rectangle 3">
            <a:extLst>
              <a:ext uri="{FF2B5EF4-FFF2-40B4-BE49-F238E27FC236}">
                <a16:creationId xmlns:a16="http://schemas.microsoft.com/office/drawing/2014/main" id="{6E141795-8023-AD27-D96D-64CD94798AF8}"/>
              </a:ext>
            </a:extLst>
          </p:cNvPr>
          <p:cNvSpPr>
            <a:spLocks noChangeArrowheads="1"/>
          </p:cNvSpPr>
          <p:nvPr/>
        </p:nvSpPr>
        <p:spPr bwMode="auto">
          <a:xfrm>
            <a:off x="2621535" y="16210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8ED9C77E-B442-00DC-E834-C9717569573D}"/>
              </a:ext>
            </a:extLst>
          </p:cNvPr>
          <p:cNvSpPr>
            <a:spLocks noChangeArrowheads="1"/>
          </p:cNvSpPr>
          <p:nvPr/>
        </p:nvSpPr>
        <p:spPr bwMode="auto">
          <a:xfrm>
            <a:off x="2621535" y="21909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5">
            <a:extLst>
              <a:ext uri="{FF2B5EF4-FFF2-40B4-BE49-F238E27FC236}">
                <a16:creationId xmlns:a16="http://schemas.microsoft.com/office/drawing/2014/main" id="{049192CF-EE55-0504-A7EA-8CAEAA5CFC36}"/>
              </a:ext>
            </a:extLst>
          </p:cNvPr>
          <p:cNvSpPr>
            <a:spLocks noChangeArrowheads="1"/>
          </p:cNvSpPr>
          <p:nvPr/>
        </p:nvSpPr>
        <p:spPr bwMode="auto">
          <a:xfrm>
            <a:off x="2624710" y="35498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 name="图片 15">
            <a:extLst>
              <a:ext uri="{FF2B5EF4-FFF2-40B4-BE49-F238E27FC236}">
                <a16:creationId xmlns:a16="http://schemas.microsoft.com/office/drawing/2014/main" id="{BCA39EC8-BF69-F9B9-A429-E642A531C62B}"/>
              </a:ext>
            </a:extLst>
          </p:cNvPr>
          <p:cNvPicPr>
            <a:picLocks noChangeAspect="1"/>
          </p:cNvPicPr>
          <p:nvPr/>
        </p:nvPicPr>
        <p:blipFill rotWithShape="1">
          <a:blip r:embed="rId4"/>
          <a:srcRect r="1268"/>
          <a:stretch/>
        </p:blipFill>
        <p:spPr>
          <a:xfrm>
            <a:off x="4036411" y="1290814"/>
            <a:ext cx="8155589" cy="4518039"/>
          </a:xfrm>
          <a:prstGeom prst="rect">
            <a:avLst/>
          </a:prstGeom>
        </p:spPr>
      </p:pic>
    </p:spTree>
    <p:extLst>
      <p:ext uri="{BB962C8B-B14F-4D97-AF65-F5344CB8AC3E}">
        <p14:creationId xmlns:p14="http://schemas.microsoft.com/office/powerpoint/2010/main" val="185153468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868390" y="2736325"/>
            <a:ext cx="3411088" cy="707886"/>
          </a:xfrm>
          <a:prstGeom prst="rect">
            <a:avLst/>
          </a:prstGeom>
          <a:noFill/>
        </p:spPr>
        <p:txBody>
          <a:bodyPr wrap="square" rtlCol="0">
            <a:spAutoFit/>
          </a:bodyPr>
          <a:lstStyle/>
          <a:p>
            <a:r>
              <a:rPr lang="zh-CN" altLang="en-US" sz="4000" dirty="0">
                <a:solidFill>
                  <a:srgbClr val="08AEEA"/>
                </a:solidFill>
              </a:rPr>
              <a:t>微博爬虫</a:t>
            </a:r>
          </a:p>
        </p:txBody>
      </p:sp>
      <p:sp>
        <p:nvSpPr>
          <p:cNvPr id="15" name="文本框 14"/>
          <p:cNvSpPr txBox="1"/>
          <p:nvPr/>
        </p:nvSpPr>
        <p:spPr>
          <a:xfrm>
            <a:off x="868390" y="2391935"/>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696787" cy="901673"/>
            <a:chOff x="6171606" y="2363147"/>
            <a:chExt cx="2696787"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05</a:t>
              </a:r>
              <a:endParaRPr lang="zh-CN" altLang="en-US" sz="2800" dirty="0">
                <a:solidFill>
                  <a:schemeClr val="tx1">
                    <a:lumMod val="85000"/>
                    <a:lumOff val="15000"/>
                  </a:schemeClr>
                </a:solidFill>
              </a:endParaRPr>
            </a:p>
          </p:txBody>
        </p:sp>
        <p:sp>
          <p:nvSpPr>
            <p:cNvPr id="36" name="文本框 35"/>
            <p:cNvSpPr txBox="1"/>
            <p:nvPr/>
          </p:nvSpPr>
          <p:spPr>
            <a:xfrm>
              <a:off x="7247436" y="2552373"/>
              <a:ext cx="1620957" cy="523220"/>
            </a:xfrm>
            <a:prstGeom prst="rect">
              <a:avLst/>
            </a:prstGeom>
            <a:noFill/>
          </p:spPr>
          <p:txBody>
            <a:bodyPr wrap="none" rtlCol="0">
              <a:spAutoFit/>
            </a:bodyPr>
            <a:lstStyle/>
            <a:p>
              <a:r>
                <a:rPr lang="zh-CN" altLang="en-US" sz="2800" dirty="0">
                  <a:solidFill>
                    <a:schemeClr val="tx1">
                      <a:lumMod val="85000"/>
                      <a:lumOff val="15000"/>
                    </a:schemeClr>
                  </a:solidFill>
                </a:rPr>
                <a:t>微博爬虫</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文本框 17">
            <a:extLst>
              <a:ext uri="{FF2B5EF4-FFF2-40B4-BE49-F238E27FC236}">
                <a16:creationId xmlns:a16="http://schemas.microsoft.com/office/drawing/2014/main" id="{14B9841F-39F7-09E4-2C02-FC070693E9E6}"/>
              </a:ext>
            </a:extLst>
          </p:cNvPr>
          <p:cNvSpPr txBox="1"/>
          <p:nvPr/>
        </p:nvSpPr>
        <p:spPr>
          <a:xfrm>
            <a:off x="854252" y="3368262"/>
            <a:ext cx="3411088" cy="419795"/>
          </a:xfrm>
          <a:prstGeom prst="rect">
            <a:avLst/>
          </a:prstGeom>
          <a:noFill/>
        </p:spPr>
        <p:txBody>
          <a:bodyPr wrap="square" rtlCol="0">
            <a:spAutoFit/>
          </a:bodyPr>
          <a:lstStyle/>
          <a:p>
            <a:pPr>
              <a:lnSpc>
                <a:spcPct val="150000"/>
              </a:lnSpc>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第五步，获取每条微博的</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ID</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值</a:t>
            </a:r>
          </a:p>
        </p:txBody>
      </p:sp>
      <p:sp>
        <p:nvSpPr>
          <p:cNvPr id="4" name="Rectangle 3">
            <a:extLst>
              <a:ext uri="{FF2B5EF4-FFF2-40B4-BE49-F238E27FC236}">
                <a16:creationId xmlns:a16="http://schemas.microsoft.com/office/drawing/2014/main" id="{6E141795-8023-AD27-D96D-64CD94798AF8}"/>
              </a:ext>
            </a:extLst>
          </p:cNvPr>
          <p:cNvSpPr>
            <a:spLocks noChangeArrowheads="1"/>
          </p:cNvSpPr>
          <p:nvPr/>
        </p:nvSpPr>
        <p:spPr bwMode="auto">
          <a:xfrm>
            <a:off x="2621535" y="16210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8ED9C77E-B442-00DC-E834-C9717569573D}"/>
              </a:ext>
            </a:extLst>
          </p:cNvPr>
          <p:cNvSpPr>
            <a:spLocks noChangeArrowheads="1"/>
          </p:cNvSpPr>
          <p:nvPr/>
        </p:nvSpPr>
        <p:spPr bwMode="auto">
          <a:xfrm>
            <a:off x="2621535" y="21909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5">
            <a:extLst>
              <a:ext uri="{FF2B5EF4-FFF2-40B4-BE49-F238E27FC236}">
                <a16:creationId xmlns:a16="http://schemas.microsoft.com/office/drawing/2014/main" id="{049192CF-EE55-0504-A7EA-8CAEAA5CFC36}"/>
              </a:ext>
            </a:extLst>
          </p:cNvPr>
          <p:cNvSpPr>
            <a:spLocks noChangeArrowheads="1"/>
          </p:cNvSpPr>
          <p:nvPr/>
        </p:nvSpPr>
        <p:spPr bwMode="auto">
          <a:xfrm>
            <a:off x="2624710" y="35498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7" name="图片 16" descr="电脑萤幕画面&#10;&#10;描述已自动生成">
            <a:extLst>
              <a:ext uri="{FF2B5EF4-FFF2-40B4-BE49-F238E27FC236}">
                <a16:creationId xmlns:a16="http://schemas.microsoft.com/office/drawing/2014/main" id="{96D19BCF-B26E-1E5E-67EC-AB1CF4783FDD}"/>
              </a:ext>
            </a:extLst>
          </p:cNvPr>
          <p:cNvPicPr>
            <a:picLocks noChangeAspect="1"/>
          </p:cNvPicPr>
          <p:nvPr/>
        </p:nvPicPr>
        <p:blipFill>
          <a:blip r:embed="rId3"/>
          <a:stretch>
            <a:fillRect/>
          </a:stretch>
        </p:blipFill>
        <p:spPr>
          <a:xfrm>
            <a:off x="4192270" y="1106603"/>
            <a:ext cx="7465264" cy="2084270"/>
          </a:xfrm>
          <a:prstGeom prst="rect">
            <a:avLst/>
          </a:prstGeom>
        </p:spPr>
      </p:pic>
    </p:spTree>
    <p:extLst>
      <p:ext uri="{BB962C8B-B14F-4D97-AF65-F5344CB8AC3E}">
        <p14:creationId xmlns:p14="http://schemas.microsoft.com/office/powerpoint/2010/main" val="260360423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868390" y="2736325"/>
            <a:ext cx="3411088" cy="707886"/>
          </a:xfrm>
          <a:prstGeom prst="rect">
            <a:avLst/>
          </a:prstGeom>
          <a:noFill/>
        </p:spPr>
        <p:txBody>
          <a:bodyPr wrap="square" rtlCol="0">
            <a:spAutoFit/>
          </a:bodyPr>
          <a:lstStyle/>
          <a:p>
            <a:r>
              <a:rPr lang="zh-CN" altLang="en-US" sz="4000" dirty="0">
                <a:solidFill>
                  <a:srgbClr val="08AEEA"/>
                </a:solidFill>
              </a:rPr>
              <a:t>微博爬虫</a:t>
            </a:r>
          </a:p>
        </p:txBody>
      </p:sp>
      <p:sp>
        <p:nvSpPr>
          <p:cNvPr id="15" name="文本框 14"/>
          <p:cNvSpPr txBox="1"/>
          <p:nvPr/>
        </p:nvSpPr>
        <p:spPr>
          <a:xfrm>
            <a:off x="868390" y="2391935"/>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696787" cy="901673"/>
            <a:chOff x="6171606" y="2363147"/>
            <a:chExt cx="2696787"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05</a:t>
              </a:r>
              <a:endParaRPr lang="zh-CN" altLang="en-US" sz="2800" dirty="0">
                <a:solidFill>
                  <a:schemeClr val="tx1">
                    <a:lumMod val="85000"/>
                    <a:lumOff val="15000"/>
                  </a:schemeClr>
                </a:solidFill>
              </a:endParaRPr>
            </a:p>
          </p:txBody>
        </p:sp>
        <p:sp>
          <p:nvSpPr>
            <p:cNvPr id="36" name="文本框 35"/>
            <p:cNvSpPr txBox="1"/>
            <p:nvPr/>
          </p:nvSpPr>
          <p:spPr>
            <a:xfrm>
              <a:off x="7247436" y="2552373"/>
              <a:ext cx="1620957" cy="523220"/>
            </a:xfrm>
            <a:prstGeom prst="rect">
              <a:avLst/>
            </a:prstGeom>
            <a:noFill/>
          </p:spPr>
          <p:txBody>
            <a:bodyPr wrap="none" rtlCol="0">
              <a:spAutoFit/>
            </a:bodyPr>
            <a:lstStyle/>
            <a:p>
              <a:r>
                <a:rPr lang="zh-CN" altLang="en-US" sz="2800" dirty="0">
                  <a:solidFill>
                    <a:schemeClr val="tx1">
                      <a:lumMod val="85000"/>
                      <a:lumOff val="15000"/>
                    </a:schemeClr>
                  </a:solidFill>
                </a:rPr>
                <a:t>微博爬虫</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文本框 17">
            <a:extLst>
              <a:ext uri="{FF2B5EF4-FFF2-40B4-BE49-F238E27FC236}">
                <a16:creationId xmlns:a16="http://schemas.microsoft.com/office/drawing/2014/main" id="{14B9841F-39F7-09E4-2C02-FC070693E9E6}"/>
              </a:ext>
            </a:extLst>
          </p:cNvPr>
          <p:cNvSpPr txBox="1"/>
          <p:nvPr/>
        </p:nvSpPr>
        <p:spPr>
          <a:xfrm>
            <a:off x="854252" y="3368262"/>
            <a:ext cx="3411088" cy="789127"/>
          </a:xfrm>
          <a:prstGeom prst="rect">
            <a:avLst/>
          </a:prstGeom>
          <a:noFill/>
        </p:spPr>
        <p:txBody>
          <a:bodyPr wrap="square" rtlCol="0">
            <a:spAutoFit/>
          </a:bodyPr>
          <a:lstStyle/>
          <a:p>
            <a:pPr>
              <a:lnSpc>
                <a:spcPct val="150000"/>
              </a:lnSpc>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第六步，调用</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requests ajax </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爬取更多信息</a:t>
            </a:r>
            <a:endPar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endParaRPr>
          </a:p>
        </p:txBody>
      </p:sp>
      <p:sp>
        <p:nvSpPr>
          <p:cNvPr id="4" name="Rectangle 3">
            <a:extLst>
              <a:ext uri="{FF2B5EF4-FFF2-40B4-BE49-F238E27FC236}">
                <a16:creationId xmlns:a16="http://schemas.microsoft.com/office/drawing/2014/main" id="{6E141795-8023-AD27-D96D-64CD94798AF8}"/>
              </a:ext>
            </a:extLst>
          </p:cNvPr>
          <p:cNvSpPr>
            <a:spLocks noChangeArrowheads="1"/>
          </p:cNvSpPr>
          <p:nvPr/>
        </p:nvSpPr>
        <p:spPr bwMode="auto">
          <a:xfrm>
            <a:off x="2621535" y="16210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8ED9C77E-B442-00DC-E834-C9717569573D}"/>
              </a:ext>
            </a:extLst>
          </p:cNvPr>
          <p:cNvSpPr>
            <a:spLocks noChangeArrowheads="1"/>
          </p:cNvSpPr>
          <p:nvPr/>
        </p:nvSpPr>
        <p:spPr bwMode="auto">
          <a:xfrm>
            <a:off x="2621535" y="21909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5">
            <a:extLst>
              <a:ext uri="{FF2B5EF4-FFF2-40B4-BE49-F238E27FC236}">
                <a16:creationId xmlns:a16="http://schemas.microsoft.com/office/drawing/2014/main" id="{049192CF-EE55-0504-A7EA-8CAEAA5CFC36}"/>
              </a:ext>
            </a:extLst>
          </p:cNvPr>
          <p:cNvSpPr>
            <a:spLocks noChangeArrowheads="1"/>
          </p:cNvSpPr>
          <p:nvPr/>
        </p:nvSpPr>
        <p:spPr bwMode="auto">
          <a:xfrm>
            <a:off x="2624710" y="35498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文本框 15">
            <a:extLst>
              <a:ext uri="{FF2B5EF4-FFF2-40B4-BE49-F238E27FC236}">
                <a16:creationId xmlns:a16="http://schemas.microsoft.com/office/drawing/2014/main" id="{B6DF43A2-6C75-957D-A299-0FE4C7B54996}"/>
              </a:ext>
            </a:extLst>
          </p:cNvPr>
          <p:cNvSpPr txBox="1"/>
          <p:nvPr/>
        </p:nvSpPr>
        <p:spPr>
          <a:xfrm>
            <a:off x="4481437" y="1233476"/>
            <a:ext cx="7386713" cy="1158459"/>
          </a:xfrm>
          <a:prstGeom prst="rect">
            <a:avLst/>
          </a:prstGeom>
          <a:noFill/>
        </p:spPr>
        <p:txBody>
          <a:bodyPr wrap="square" rtlCol="0">
            <a:spAutoFit/>
          </a:bodyPr>
          <a:lstStyle/>
          <a:p>
            <a:pPr>
              <a:lnSpc>
                <a:spcPct val="150000"/>
              </a:lnSpc>
            </a:pPr>
            <a:r>
              <a:rPr lang="zh-CN" altLang="en-US" sz="1600" b="1"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目标：</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话题链接、话题内容、楼主</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ID</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、楼主昵称、楼主性别、发布日期、发布时间、转发量、评论量、点赞量、评论者</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ID</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、评论者昵称、评论者性 别、评论日期、评论时间、评论内容</a:t>
            </a:r>
            <a:endPar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endParaRPr>
          </a:p>
        </p:txBody>
      </p:sp>
      <p:pic>
        <p:nvPicPr>
          <p:cNvPr id="19" name="图片 18" descr="图形用户界面, 应用程序, Word&#10;&#10;描述已自动生成">
            <a:extLst>
              <a:ext uri="{FF2B5EF4-FFF2-40B4-BE49-F238E27FC236}">
                <a16:creationId xmlns:a16="http://schemas.microsoft.com/office/drawing/2014/main" id="{0CD751BB-BB03-EADE-4F4B-6D5B44B64A21}"/>
              </a:ext>
            </a:extLst>
          </p:cNvPr>
          <p:cNvPicPr>
            <a:picLocks noChangeAspect="1"/>
          </p:cNvPicPr>
          <p:nvPr/>
        </p:nvPicPr>
        <p:blipFill>
          <a:blip r:embed="rId3"/>
          <a:stretch>
            <a:fillRect/>
          </a:stretch>
        </p:blipFill>
        <p:spPr>
          <a:xfrm>
            <a:off x="4481437" y="2736325"/>
            <a:ext cx="7560000" cy="2551250"/>
          </a:xfrm>
          <a:prstGeom prst="rect">
            <a:avLst/>
          </a:prstGeom>
        </p:spPr>
      </p:pic>
    </p:spTree>
    <p:extLst>
      <p:ext uri="{BB962C8B-B14F-4D97-AF65-F5344CB8AC3E}">
        <p14:creationId xmlns:p14="http://schemas.microsoft.com/office/powerpoint/2010/main" val="59648390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9059" y="2875002"/>
            <a:ext cx="4373880" cy="1106805"/>
          </a:xfrm>
          <a:prstGeom prst="rect">
            <a:avLst/>
          </a:prstGeom>
          <a:noFill/>
        </p:spPr>
        <p:txBody>
          <a:bodyPr wrap="none" rtlCol="0">
            <a:spAutoFit/>
          </a:bodyPr>
          <a:lstStyle/>
          <a:p>
            <a:pPr algn="ctr"/>
            <a:r>
              <a:rPr lang="zh-CN" altLang="en-US" sz="6600" dirty="0">
                <a:solidFill>
                  <a:schemeClr val="tx1">
                    <a:lumMod val="85000"/>
                    <a:lumOff val="15000"/>
                  </a:schemeClr>
                </a:solidFill>
              </a:rPr>
              <a:t>数据集收集</a:t>
            </a:r>
          </a:p>
        </p:txBody>
      </p:sp>
      <p:sp>
        <p:nvSpPr>
          <p:cNvPr id="3" name="文本框 2"/>
          <p:cNvSpPr txBox="1"/>
          <p:nvPr/>
        </p:nvSpPr>
        <p:spPr>
          <a:xfrm>
            <a:off x="4647281" y="-352540"/>
            <a:ext cx="2897437" cy="3154710"/>
          </a:xfrm>
          <a:prstGeom prst="rect">
            <a:avLst/>
          </a:prstGeom>
          <a:noFill/>
        </p:spPr>
        <p:txBody>
          <a:bodyPr wrap="square" rtlCol="0">
            <a:spAutoFit/>
          </a:bodyPr>
          <a:lstStyle/>
          <a:p>
            <a:pPr algn="ctr"/>
            <a:r>
              <a:rPr lang="en-US" altLang="zh-CN" sz="19900" dirty="0">
                <a:solidFill>
                  <a:schemeClr val="tx1">
                    <a:lumMod val="50000"/>
                    <a:lumOff val="50000"/>
                  </a:schemeClr>
                </a:solidFill>
              </a:rPr>
              <a:t>01</a:t>
            </a:r>
            <a:endParaRPr lang="zh-CN" altLang="en-US" sz="19900" dirty="0">
              <a:solidFill>
                <a:schemeClr val="tx1">
                  <a:lumMod val="50000"/>
                  <a:lumOff val="50000"/>
                </a:schemeClr>
              </a:solidFill>
            </a:endParaRPr>
          </a:p>
        </p:txBody>
      </p:sp>
      <p:sp>
        <p:nvSpPr>
          <p:cNvPr id="24" name="圆: 空心 23"/>
          <p:cNvSpPr/>
          <p:nvPr/>
        </p:nvSpPr>
        <p:spPr>
          <a:xfrm>
            <a:off x="2399792" y="-4821241"/>
            <a:ext cx="7400352" cy="7400352"/>
          </a:xfrm>
          <a:prstGeom prst="donut">
            <a:avLst>
              <a:gd name="adj" fmla="val 5729"/>
            </a:avLst>
          </a:prstGeom>
          <a:gradFill>
            <a:gsLst>
              <a:gs pos="0">
                <a:srgbClr val="08AEEA"/>
              </a:gs>
              <a:gs pos="100000">
                <a:srgbClr val="2AF598"/>
              </a:gs>
            </a:gsLst>
            <a:lin ang="2700000" scaled="0"/>
          </a:gradFill>
          <a:ln>
            <a:noFill/>
          </a:ln>
          <a:effectLst>
            <a:outerShdw blurRad="63500" dist="38100" dir="16200000" rotWithShape="0">
              <a:srgbClr val="18CAB5">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圆角 8"/>
          <p:cNvSpPr/>
          <p:nvPr/>
        </p:nvSpPr>
        <p:spPr>
          <a:xfrm>
            <a:off x="5219700" y="5895587"/>
            <a:ext cx="1752600" cy="452854"/>
          </a:xfrm>
          <a:prstGeom prst="roundRect">
            <a:avLst>
              <a:gd name="adj" fmla="val 50000"/>
            </a:avLst>
          </a:prstGeom>
          <a:noFill/>
          <a:ln>
            <a:gradFill>
              <a:gsLst>
                <a:gs pos="0">
                  <a:srgbClr val="08AEEA"/>
                </a:gs>
                <a:gs pos="100000">
                  <a:srgbClr val="2AF598"/>
                </a:gs>
              </a:gsLst>
              <a:lin ang="2700000" scaled="0"/>
            </a:gradFill>
          </a:ln>
          <a:effectLst>
            <a:outerShdw blurRad="317500" dist="114300" dir="5400000" sx="90000" sy="90000" algn="t" rotWithShape="0">
              <a:srgbClr val="21E3D2">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462653" y="5937348"/>
            <a:ext cx="1266693" cy="369332"/>
          </a:xfrm>
          <a:prstGeom prst="rect">
            <a:avLst/>
          </a:prstGeom>
          <a:noFill/>
        </p:spPr>
        <p:txBody>
          <a:bodyPr wrap="none" rtlCol="0">
            <a:spAutoFit/>
          </a:bodyPr>
          <a:lstStyle/>
          <a:p>
            <a:pPr algn="ctr"/>
            <a:r>
              <a:rPr lang="en-US" altLang="zh-CN" dirty="0">
                <a:gradFill>
                  <a:gsLst>
                    <a:gs pos="0">
                      <a:srgbClr val="08AEEA"/>
                    </a:gs>
                    <a:gs pos="100000">
                      <a:srgbClr val="2AF598"/>
                    </a:gs>
                  </a:gsLst>
                  <a:lin ang="2700000" scaled="0"/>
                </a:gradFill>
                <a:latin typeface="+mj-lt"/>
                <a:ea typeface="+mj-ea"/>
              </a:rPr>
              <a:t>CONTINUE</a:t>
            </a:r>
            <a:endParaRPr lang="zh-CN" altLang="en-US" dirty="0">
              <a:gradFill>
                <a:gsLst>
                  <a:gs pos="0">
                    <a:srgbClr val="08AEEA"/>
                  </a:gs>
                  <a:gs pos="100000">
                    <a:srgbClr val="2AF598"/>
                  </a:gs>
                </a:gsLst>
                <a:lin ang="2700000" scaled="0"/>
              </a:gradFill>
              <a:latin typeface="+mj-lt"/>
              <a:ea typeface="+mj-ea"/>
            </a:endParaRPr>
          </a:p>
        </p:txBody>
      </p:sp>
      <p:grpSp>
        <p:nvGrpSpPr>
          <p:cNvPr id="12" name="Group 4"/>
          <p:cNvGrpSpPr>
            <a:grpSpLocks noChangeAspect="1"/>
          </p:cNvGrpSpPr>
          <p:nvPr/>
        </p:nvGrpSpPr>
        <p:grpSpPr bwMode="auto">
          <a:xfrm>
            <a:off x="5812630" y="5043932"/>
            <a:ext cx="566738" cy="603250"/>
            <a:chOff x="5979" y="3076"/>
            <a:chExt cx="357" cy="380"/>
          </a:xfrm>
          <a:gradFill>
            <a:gsLst>
              <a:gs pos="0">
                <a:srgbClr val="08AEEA"/>
              </a:gs>
              <a:gs pos="100000">
                <a:srgbClr val="2AF598"/>
              </a:gs>
            </a:gsLst>
            <a:lin ang="2700000" scaled="0"/>
          </a:gradFill>
        </p:grpSpPr>
        <p:sp>
          <p:nvSpPr>
            <p:cNvPr id="14" name="Freeform 5"/>
            <p:cNvSpPr>
              <a:spLocks noEditPoints="1"/>
            </p:cNvSpPr>
            <p:nvPr/>
          </p:nvSpPr>
          <p:spPr bwMode="auto">
            <a:xfrm>
              <a:off x="6160" y="3243"/>
              <a:ext cx="28" cy="213"/>
            </a:xfrm>
            <a:custGeom>
              <a:avLst/>
              <a:gdLst>
                <a:gd name="T0" fmla="*/ 3 w 15"/>
                <a:gd name="T1" fmla="*/ 1 h 106"/>
                <a:gd name="T2" fmla="*/ 0 w 15"/>
                <a:gd name="T3" fmla="*/ 4 h 106"/>
                <a:gd name="T4" fmla="*/ 7 w 15"/>
                <a:gd name="T5" fmla="*/ 103 h 106"/>
                <a:gd name="T6" fmla="*/ 10 w 15"/>
                <a:gd name="T7" fmla="*/ 106 h 106"/>
                <a:gd name="T8" fmla="*/ 10 w 15"/>
                <a:gd name="T9" fmla="*/ 106 h 106"/>
                <a:gd name="T10" fmla="*/ 13 w 15"/>
                <a:gd name="T11" fmla="*/ 103 h 106"/>
                <a:gd name="T12" fmla="*/ 7 w 15"/>
                <a:gd name="T13" fmla="*/ 3 h 106"/>
                <a:gd name="T14" fmla="*/ 3 w 15"/>
                <a:gd name="T15" fmla="*/ 1 h 106"/>
                <a:gd name="T16" fmla="*/ 3 w 15"/>
                <a:gd name="T17" fmla="*/ 1 h 106"/>
                <a:gd name="T18" fmla="*/ 3 w 15"/>
                <a:gd name="T19" fmla="*/ 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6">
                  <a:moveTo>
                    <a:pt x="3" y="1"/>
                  </a:moveTo>
                  <a:cubicBezTo>
                    <a:pt x="1" y="1"/>
                    <a:pt x="0" y="3"/>
                    <a:pt x="0" y="4"/>
                  </a:cubicBezTo>
                  <a:cubicBezTo>
                    <a:pt x="0" y="5"/>
                    <a:pt x="9" y="35"/>
                    <a:pt x="7" y="103"/>
                  </a:cubicBezTo>
                  <a:cubicBezTo>
                    <a:pt x="7" y="104"/>
                    <a:pt x="8" y="106"/>
                    <a:pt x="10" y="106"/>
                  </a:cubicBezTo>
                  <a:cubicBezTo>
                    <a:pt x="10" y="106"/>
                    <a:pt x="10" y="106"/>
                    <a:pt x="10" y="106"/>
                  </a:cubicBezTo>
                  <a:cubicBezTo>
                    <a:pt x="12" y="106"/>
                    <a:pt x="13" y="105"/>
                    <a:pt x="13" y="103"/>
                  </a:cubicBezTo>
                  <a:cubicBezTo>
                    <a:pt x="15" y="34"/>
                    <a:pt x="7" y="4"/>
                    <a:pt x="7" y="3"/>
                  </a:cubicBezTo>
                  <a:cubicBezTo>
                    <a:pt x="6" y="1"/>
                    <a:pt x="4" y="0"/>
                    <a:pt x="3" y="1"/>
                  </a:cubicBezTo>
                  <a:close/>
                  <a:moveTo>
                    <a:pt x="3" y="1"/>
                  </a:moveTo>
                  <a:cubicBezTo>
                    <a:pt x="3" y="1"/>
                    <a:pt x="3" y="1"/>
                    <a:pt x="3"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6068" y="3076"/>
              <a:ext cx="268" cy="213"/>
            </a:xfrm>
            <a:custGeom>
              <a:avLst/>
              <a:gdLst>
                <a:gd name="T0" fmla="*/ 131 w 141"/>
                <a:gd name="T1" fmla="*/ 53 h 106"/>
                <a:gd name="T2" fmla="*/ 51 w 141"/>
                <a:gd name="T3" fmla="*/ 0 h 106"/>
                <a:gd name="T4" fmla="*/ 18 w 141"/>
                <a:gd name="T5" fmla="*/ 7 h 106"/>
                <a:gd name="T6" fmla="*/ 2 w 141"/>
                <a:gd name="T7" fmla="*/ 16 h 106"/>
                <a:gd name="T8" fmla="*/ 1 w 141"/>
                <a:gd name="T9" fmla="*/ 20 h 106"/>
                <a:gd name="T10" fmla="*/ 5 w 141"/>
                <a:gd name="T11" fmla="*/ 21 h 106"/>
                <a:gd name="T12" fmla="*/ 21 w 141"/>
                <a:gd name="T13" fmla="*/ 13 h 106"/>
                <a:gd name="T14" fmla="*/ 51 w 141"/>
                <a:gd name="T15" fmla="*/ 7 h 106"/>
                <a:gd name="T16" fmla="*/ 125 w 141"/>
                <a:gd name="T17" fmla="*/ 55 h 106"/>
                <a:gd name="T18" fmla="*/ 134 w 141"/>
                <a:gd name="T19" fmla="*/ 103 h 106"/>
                <a:gd name="T20" fmla="*/ 138 w 141"/>
                <a:gd name="T21" fmla="*/ 106 h 106"/>
                <a:gd name="T22" fmla="*/ 138 w 141"/>
                <a:gd name="T23" fmla="*/ 106 h 106"/>
                <a:gd name="T24" fmla="*/ 141 w 141"/>
                <a:gd name="T25" fmla="*/ 102 h 106"/>
                <a:gd name="T26" fmla="*/ 131 w 141"/>
                <a:gd name="T27" fmla="*/ 53 h 106"/>
                <a:gd name="T28" fmla="*/ 131 w 141"/>
                <a:gd name="T29" fmla="*/ 53 h 106"/>
                <a:gd name="T30" fmla="*/ 131 w 141"/>
                <a:gd name="T31"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06">
                  <a:moveTo>
                    <a:pt x="131" y="53"/>
                  </a:moveTo>
                  <a:cubicBezTo>
                    <a:pt x="117" y="21"/>
                    <a:pt x="86" y="0"/>
                    <a:pt x="51" y="0"/>
                  </a:cubicBezTo>
                  <a:cubicBezTo>
                    <a:pt x="40" y="0"/>
                    <a:pt x="29" y="2"/>
                    <a:pt x="18" y="7"/>
                  </a:cubicBezTo>
                  <a:cubicBezTo>
                    <a:pt x="12" y="9"/>
                    <a:pt x="7" y="12"/>
                    <a:pt x="2" y="16"/>
                  </a:cubicBezTo>
                  <a:cubicBezTo>
                    <a:pt x="0" y="16"/>
                    <a:pt x="0" y="18"/>
                    <a:pt x="1" y="20"/>
                  </a:cubicBezTo>
                  <a:cubicBezTo>
                    <a:pt x="2" y="21"/>
                    <a:pt x="4" y="22"/>
                    <a:pt x="5" y="21"/>
                  </a:cubicBezTo>
                  <a:cubicBezTo>
                    <a:pt x="10" y="18"/>
                    <a:pt x="15" y="15"/>
                    <a:pt x="21" y="13"/>
                  </a:cubicBezTo>
                  <a:cubicBezTo>
                    <a:pt x="30" y="9"/>
                    <a:pt x="41" y="7"/>
                    <a:pt x="51" y="7"/>
                  </a:cubicBezTo>
                  <a:cubicBezTo>
                    <a:pt x="84" y="7"/>
                    <a:pt x="113" y="26"/>
                    <a:pt x="125" y="55"/>
                  </a:cubicBezTo>
                  <a:cubicBezTo>
                    <a:pt x="130" y="68"/>
                    <a:pt x="133" y="90"/>
                    <a:pt x="134" y="103"/>
                  </a:cubicBezTo>
                  <a:cubicBezTo>
                    <a:pt x="135" y="105"/>
                    <a:pt x="136" y="106"/>
                    <a:pt x="138" y="106"/>
                  </a:cubicBezTo>
                  <a:cubicBezTo>
                    <a:pt x="138" y="106"/>
                    <a:pt x="138" y="106"/>
                    <a:pt x="138" y="106"/>
                  </a:cubicBezTo>
                  <a:cubicBezTo>
                    <a:pt x="140" y="106"/>
                    <a:pt x="141" y="104"/>
                    <a:pt x="141" y="102"/>
                  </a:cubicBezTo>
                  <a:cubicBezTo>
                    <a:pt x="139" y="87"/>
                    <a:pt x="136" y="65"/>
                    <a:pt x="131" y="53"/>
                  </a:cubicBezTo>
                  <a:close/>
                  <a:moveTo>
                    <a:pt x="131" y="53"/>
                  </a:moveTo>
                  <a:cubicBezTo>
                    <a:pt x="131" y="53"/>
                    <a:pt x="131" y="53"/>
                    <a:pt x="131" y="5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979" y="3126"/>
              <a:ext cx="76" cy="213"/>
            </a:xfrm>
            <a:custGeom>
              <a:avLst/>
              <a:gdLst>
                <a:gd name="T0" fmla="*/ 39 w 40"/>
                <a:gd name="T1" fmla="*/ 6 h 106"/>
                <a:gd name="T2" fmla="*/ 39 w 40"/>
                <a:gd name="T3" fmla="*/ 2 h 106"/>
                <a:gd name="T4" fmla="*/ 35 w 40"/>
                <a:gd name="T5" fmla="*/ 2 h 106"/>
                <a:gd name="T6" fmla="*/ 16 w 40"/>
                <a:gd name="T7" fmla="*/ 104 h 106"/>
                <a:gd name="T8" fmla="*/ 19 w 40"/>
                <a:gd name="T9" fmla="*/ 106 h 106"/>
                <a:gd name="T10" fmla="*/ 20 w 40"/>
                <a:gd name="T11" fmla="*/ 106 h 106"/>
                <a:gd name="T12" fmla="*/ 23 w 40"/>
                <a:gd name="T13" fmla="*/ 102 h 106"/>
                <a:gd name="T14" fmla="*/ 39 w 40"/>
                <a:gd name="T15" fmla="*/ 6 h 106"/>
                <a:gd name="T16" fmla="*/ 39 w 40"/>
                <a:gd name="T17" fmla="*/ 6 h 106"/>
                <a:gd name="T18" fmla="*/ 39 w 40"/>
                <a:gd name="T19"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06">
                  <a:moveTo>
                    <a:pt x="39" y="6"/>
                  </a:moveTo>
                  <a:cubicBezTo>
                    <a:pt x="40" y="5"/>
                    <a:pt x="40" y="3"/>
                    <a:pt x="39" y="2"/>
                  </a:cubicBezTo>
                  <a:cubicBezTo>
                    <a:pt x="38" y="0"/>
                    <a:pt x="36" y="0"/>
                    <a:pt x="35" y="2"/>
                  </a:cubicBezTo>
                  <a:cubicBezTo>
                    <a:pt x="17" y="19"/>
                    <a:pt x="0" y="50"/>
                    <a:pt x="16" y="104"/>
                  </a:cubicBezTo>
                  <a:cubicBezTo>
                    <a:pt x="17" y="105"/>
                    <a:pt x="18" y="106"/>
                    <a:pt x="19" y="106"/>
                  </a:cubicBezTo>
                  <a:cubicBezTo>
                    <a:pt x="20" y="106"/>
                    <a:pt x="20" y="106"/>
                    <a:pt x="20" y="106"/>
                  </a:cubicBezTo>
                  <a:cubicBezTo>
                    <a:pt x="22" y="106"/>
                    <a:pt x="23" y="104"/>
                    <a:pt x="23" y="102"/>
                  </a:cubicBezTo>
                  <a:cubicBezTo>
                    <a:pt x="11" y="62"/>
                    <a:pt x="16" y="29"/>
                    <a:pt x="39" y="6"/>
                  </a:cubicBezTo>
                  <a:close/>
                  <a:moveTo>
                    <a:pt x="39" y="6"/>
                  </a:moveTo>
                  <a:cubicBezTo>
                    <a:pt x="39" y="6"/>
                    <a:pt x="39" y="6"/>
                    <a:pt x="39"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6025" y="3114"/>
              <a:ext cx="277" cy="290"/>
            </a:xfrm>
            <a:custGeom>
              <a:avLst/>
              <a:gdLst>
                <a:gd name="T0" fmla="*/ 77 w 146"/>
                <a:gd name="T1" fmla="*/ 0 h 144"/>
                <a:gd name="T2" fmla="*/ 49 w 146"/>
                <a:gd name="T3" fmla="*/ 6 h 144"/>
                <a:gd name="T4" fmla="*/ 10 w 146"/>
                <a:gd name="T5" fmla="*/ 86 h 144"/>
                <a:gd name="T6" fmla="*/ 12 w 146"/>
                <a:gd name="T7" fmla="*/ 96 h 144"/>
                <a:gd name="T8" fmla="*/ 13 w 146"/>
                <a:gd name="T9" fmla="*/ 141 h 144"/>
                <a:gd name="T10" fmla="*/ 17 w 146"/>
                <a:gd name="T11" fmla="*/ 144 h 144"/>
                <a:gd name="T12" fmla="*/ 20 w 146"/>
                <a:gd name="T13" fmla="*/ 141 h 144"/>
                <a:gd name="T14" fmla="*/ 18 w 146"/>
                <a:gd name="T15" fmla="*/ 95 h 144"/>
                <a:gd name="T16" fmla="*/ 16 w 146"/>
                <a:gd name="T17" fmla="*/ 84 h 144"/>
                <a:gd name="T18" fmla="*/ 51 w 146"/>
                <a:gd name="T19" fmla="*/ 11 h 144"/>
                <a:gd name="T20" fmla="*/ 77 w 146"/>
                <a:gd name="T21" fmla="*/ 7 h 144"/>
                <a:gd name="T22" fmla="*/ 133 w 146"/>
                <a:gd name="T23" fmla="*/ 51 h 144"/>
                <a:gd name="T24" fmla="*/ 139 w 146"/>
                <a:gd name="T25" fmla="*/ 135 h 144"/>
                <a:gd name="T26" fmla="*/ 142 w 146"/>
                <a:gd name="T27" fmla="*/ 138 h 144"/>
                <a:gd name="T28" fmla="*/ 145 w 146"/>
                <a:gd name="T29" fmla="*/ 135 h 144"/>
                <a:gd name="T30" fmla="*/ 139 w 146"/>
                <a:gd name="T31" fmla="*/ 49 h 144"/>
                <a:gd name="T32" fmla="*/ 77 w 146"/>
                <a:gd name="T33" fmla="*/ 0 h 144"/>
                <a:gd name="T34" fmla="*/ 77 w 146"/>
                <a:gd name="T35" fmla="*/ 0 h 144"/>
                <a:gd name="T36" fmla="*/ 77 w 146"/>
                <a:gd name="T3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6" h="144">
                  <a:moveTo>
                    <a:pt x="77" y="0"/>
                  </a:moveTo>
                  <a:cubicBezTo>
                    <a:pt x="67" y="0"/>
                    <a:pt x="58" y="2"/>
                    <a:pt x="49" y="6"/>
                  </a:cubicBezTo>
                  <a:cubicBezTo>
                    <a:pt x="17" y="19"/>
                    <a:pt x="0" y="53"/>
                    <a:pt x="10" y="86"/>
                  </a:cubicBezTo>
                  <a:cubicBezTo>
                    <a:pt x="11" y="89"/>
                    <a:pt x="12" y="93"/>
                    <a:pt x="12" y="96"/>
                  </a:cubicBezTo>
                  <a:cubicBezTo>
                    <a:pt x="13" y="104"/>
                    <a:pt x="13" y="118"/>
                    <a:pt x="13" y="141"/>
                  </a:cubicBezTo>
                  <a:cubicBezTo>
                    <a:pt x="13" y="143"/>
                    <a:pt x="15" y="144"/>
                    <a:pt x="17" y="144"/>
                  </a:cubicBezTo>
                  <a:cubicBezTo>
                    <a:pt x="18" y="144"/>
                    <a:pt x="20" y="143"/>
                    <a:pt x="20" y="141"/>
                  </a:cubicBezTo>
                  <a:cubicBezTo>
                    <a:pt x="20" y="117"/>
                    <a:pt x="20" y="103"/>
                    <a:pt x="18" y="95"/>
                  </a:cubicBezTo>
                  <a:cubicBezTo>
                    <a:pt x="18" y="91"/>
                    <a:pt x="17" y="88"/>
                    <a:pt x="16" y="84"/>
                  </a:cubicBezTo>
                  <a:cubicBezTo>
                    <a:pt x="8" y="55"/>
                    <a:pt x="23" y="23"/>
                    <a:pt x="51" y="11"/>
                  </a:cubicBezTo>
                  <a:cubicBezTo>
                    <a:pt x="59" y="8"/>
                    <a:pt x="68" y="7"/>
                    <a:pt x="77" y="7"/>
                  </a:cubicBezTo>
                  <a:cubicBezTo>
                    <a:pt x="99" y="8"/>
                    <a:pt x="125" y="28"/>
                    <a:pt x="133" y="51"/>
                  </a:cubicBezTo>
                  <a:cubicBezTo>
                    <a:pt x="140" y="70"/>
                    <a:pt x="140" y="104"/>
                    <a:pt x="139" y="135"/>
                  </a:cubicBezTo>
                  <a:cubicBezTo>
                    <a:pt x="139" y="136"/>
                    <a:pt x="140" y="138"/>
                    <a:pt x="142" y="138"/>
                  </a:cubicBezTo>
                  <a:cubicBezTo>
                    <a:pt x="144" y="138"/>
                    <a:pt x="145" y="137"/>
                    <a:pt x="145" y="135"/>
                  </a:cubicBezTo>
                  <a:cubicBezTo>
                    <a:pt x="146" y="104"/>
                    <a:pt x="146" y="69"/>
                    <a:pt x="139" y="49"/>
                  </a:cubicBezTo>
                  <a:cubicBezTo>
                    <a:pt x="130" y="23"/>
                    <a:pt x="102" y="1"/>
                    <a:pt x="77" y="0"/>
                  </a:cubicBezTo>
                  <a:close/>
                  <a:moveTo>
                    <a:pt x="77" y="0"/>
                  </a:moveTo>
                  <a:cubicBezTo>
                    <a:pt x="77" y="0"/>
                    <a:pt x="77" y="0"/>
                    <a:pt x="7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6141" y="3154"/>
              <a:ext cx="125" cy="270"/>
            </a:xfrm>
            <a:custGeom>
              <a:avLst/>
              <a:gdLst>
                <a:gd name="T0" fmla="*/ 13 w 66"/>
                <a:gd name="T1" fmla="*/ 0 h 134"/>
                <a:gd name="T2" fmla="*/ 3 w 66"/>
                <a:gd name="T3" fmla="*/ 1 h 134"/>
                <a:gd name="T4" fmla="*/ 1 w 66"/>
                <a:gd name="T5" fmla="*/ 5 h 134"/>
                <a:gd name="T6" fmla="*/ 5 w 66"/>
                <a:gd name="T7" fmla="*/ 7 h 134"/>
                <a:gd name="T8" fmla="*/ 13 w 66"/>
                <a:gd name="T9" fmla="*/ 6 h 134"/>
                <a:gd name="T10" fmla="*/ 52 w 66"/>
                <a:gd name="T11" fmla="*/ 31 h 134"/>
                <a:gd name="T12" fmla="*/ 58 w 66"/>
                <a:gd name="T13" fmla="*/ 131 h 134"/>
                <a:gd name="T14" fmla="*/ 61 w 66"/>
                <a:gd name="T15" fmla="*/ 134 h 134"/>
                <a:gd name="T16" fmla="*/ 61 w 66"/>
                <a:gd name="T17" fmla="*/ 134 h 134"/>
                <a:gd name="T18" fmla="*/ 65 w 66"/>
                <a:gd name="T19" fmla="*/ 131 h 134"/>
                <a:gd name="T20" fmla="*/ 58 w 66"/>
                <a:gd name="T21" fmla="*/ 29 h 134"/>
                <a:gd name="T22" fmla="*/ 13 w 66"/>
                <a:gd name="T23" fmla="*/ 0 h 134"/>
                <a:gd name="T24" fmla="*/ 13 w 66"/>
                <a:gd name="T25" fmla="*/ 0 h 134"/>
                <a:gd name="T26" fmla="*/ 13 w 66"/>
                <a:gd name="T2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134">
                  <a:moveTo>
                    <a:pt x="13" y="0"/>
                  </a:moveTo>
                  <a:cubicBezTo>
                    <a:pt x="10" y="0"/>
                    <a:pt x="6" y="0"/>
                    <a:pt x="3" y="1"/>
                  </a:cubicBezTo>
                  <a:cubicBezTo>
                    <a:pt x="1" y="1"/>
                    <a:pt x="0" y="3"/>
                    <a:pt x="1" y="5"/>
                  </a:cubicBezTo>
                  <a:cubicBezTo>
                    <a:pt x="1" y="6"/>
                    <a:pt x="3" y="7"/>
                    <a:pt x="5" y="7"/>
                  </a:cubicBezTo>
                  <a:cubicBezTo>
                    <a:pt x="7" y="6"/>
                    <a:pt x="10" y="6"/>
                    <a:pt x="13" y="6"/>
                  </a:cubicBezTo>
                  <a:cubicBezTo>
                    <a:pt x="30" y="6"/>
                    <a:pt x="45" y="16"/>
                    <a:pt x="52" y="31"/>
                  </a:cubicBezTo>
                  <a:cubicBezTo>
                    <a:pt x="60" y="50"/>
                    <a:pt x="60" y="79"/>
                    <a:pt x="58" y="131"/>
                  </a:cubicBezTo>
                  <a:cubicBezTo>
                    <a:pt x="58" y="132"/>
                    <a:pt x="60" y="134"/>
                    <a:pt x="61" y="134"/>
                  </a:cubicBezTo>
                  <a:cubicBezTo>
                    <a:pt x="61" y="134"/>
                    <a:pt x="61" y="134"/>
                    <a:pt x="61" y="134"/>
                  </a:cubicBezTo>
                  <a:cubicBezTo>
                    <a:pt x="63" y="134"/>
                    <a:pt x="65" y="133"/>
                    <a:pt x="65" y="131"/>
                  </a:cubicBezTo>
                  <a:cubicBezTo>
                    <a:pt x="66" y="77"/>
                    <a:pt x="66" y="48"/>
                    <a:pt x="58" y="29"/>
                  </a:cubicBezTo>
                  <a:cubicBezTo>
                    <a:pt x="50" y="11"/>
                    <a:pt x="33" y="0"/>
                    <a:pt x="13" y="0"/>
                  </a:cubicBezTo>
                  <a:close/>
                  <a:moveTo>
                    <a:pt x="13" y="0"/>
                  </a:move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
            <p:cNvSpPr>
              <a:spLocks noEditPoints="1"/>
            </p:cNvSpPr>
            <p:nvPr/>
          </p:nvSpPr>
          <p:spPr bwMode="auto">
            <a:xfrm>
              <a:off x="6068" y="3169"/>
              <a:ext cx="55" cy="243"/>
            </a:xfrm>
            <a:custGeom>
              <a:avLst/>
              <a:gdLst>
                <a:gd name="T0" fmla="*/ 28 w 29"/>
                <a:gd name="T1" fmla="*/ 6 h 121"/>
                <a:gd name="T2" fmla="*/ 28 w 29"/>
                <a:gd name="T3" fmla="*/ 2 h 121"/>
                <a:gd name="T4" fmla="*/ 24 w 29"/>
                <a:gd name="T5" fmla="*/ 1 h 121"/>
                <a:gd name="T6" fmla="*/ 6 w 29"/>
                <a:gd name="T7" fmla="*/ 57 h 121"/>
                <a:gd name="T8" fmla="*/ 13 w 29"/>
                <a:gd name="T9" fmla="*/ 117 h 121"/>
                <a:gd name="T10" fmla="*/ 16 w 29"/>
                <a:gd name="T11" fmla="*/ 121 h 121"/>
                <a:gd name="T12" fmla="*/ 19 w 29"/>
                <a:gd name="T13" fmla="*/ 117 h 121"/>
                <a:gd name="T14" fmla="*/ 12 w 29"/>
                <a:gd name="T15" fmla="*/ 55 h 121"/>
                <a:gd name="T16" fmla="*/ 28 w 29"/>
                <a:gd name="T17" fmla="*/ 6 h 121"/>
                <a:gd name="T18" fmla="*/ 28 w 29"/>
                <a:gd name="T19" fmla="*/ 6 h 121"/>
                <a:gd name="T20" fmla="*/ 28 w 29"/>
                <a:gd name="T21"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21">
                  <a:moveTo>
                    <a:pt x="28" y="6"/>
                  </a:moveTo>
                  <a:cubicBezTo>
                    <a:pt x="29" y="5"/>
                    <a:pt x="29" y="3"/>
                    <a:pt x="28" y="2"/>
                  </a:cubicBezTo>
                  <a:cubicBezTo>
                    <a:pt x="27" y="1"/>
                    <a:pt x="25" y="0"/>
                    <a:pt x="24" y="1"/>
                  </a:cubicBezTo>
                  <a:cubicBezTo>
                    <a:pt x="7" y="13"/>
                    <a:pt x="0" y="35"/>
                    <a:pt x="6" y="57"/>
                  </a:cubicBezTo>
                  <a:cubicBezTo>
                    <a:pt x="6" y="57"/>
                    <a:pt x="13" y="80"/>
                    <a:pt x="13" y="117"/>
                  </a:cubicBezTo>
                  <a:cubicBezTo>
                    <a:pt x="13" y="119"/>
                    <a:pt x="14" y="121"/>
                    <a:pt x="16" y="121"/>
                  </a:cubicBezTo>
                  <a:cubicBezTo>
                    <a:pt x="18" y="121"/>
                    <a:pt x="19" y="119"/>
                    <a:pt x="19" y="117"/>
                  </a:cubicBezTo>
                  <a:cubicBezTo>
                    <a:pt x="19" y="80"/>
                    <a:pt x="13" y="56"/>
                    <a:pt x="12" y="55"/>
                  </a:cubicBezTo>
                  <a:cubicBezTo>
                    <a:pt x="7" y="36"/>
                    <a:pt x="13" y="17"/>
                    <a:pt x="28" y="6"/>
                  </a:cubicBezTo>
                  <a:close/>
                  <a:moveTo>
                    <a:pt x="28" y="6"/>
                  </a:moveTo>
                  <a:cubicBezTo>
                    <a:pt x="28" y="6"/>
                    <a:pt x="28" y="6"/>
                    <a:pt x="28"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1"/>
            <p:cNvSpPr>
              <a:spLocks noEditPoints="1"/>
            </p:cNvSpPr>
            <p:nvPr/>
          </p:nvSpPr>
          <p:spPr bwMode="auto">
            <a:xfrm>
              <a:off x="6215" y="3380"/>
              <a:ext cx="13" cy="64"/>
            </a:xfrm>
            <a:custGeom>
              <a:avLst/>
              <a:gdLst>
                <a:gd name="T0" fmla="*/ 6 w 7"/>
                <a:gd name="T1" fmla="*/ 3 h 32"/>
                <a:gd name="T2" fmla="*/ 3 w 7"/>
                <a:gd name="T3" fmla="*/ 0 h 32"/>
                <a:gd name="T4" fmla="*/ 3 w 7"/>
                <a:gd name="T5" fmla="*/ 0 h 32"/>
                <a:gd name="T6" fmla="*/ 0 w 7"/>
                <a:gd name="T7" fmla="*/ 3 h 32"/>
                <a:gd name="T8" fmla="*/ 0 w 7"/>
                <a:gd name="T9" fmla="*/ 13 h 32"/>
                <a:gd name="T10" fmla="*/ 0 w 7"/>
                <a:gd name="T11" fmla="*/ 28 h 32"/>
                <a:gd name="T12" fmla="*/ 3 w 7"/>
                <a:gd name="T13" fmla="*/ 32 h 32"/>
                <a:gd name="T14" fmla="*/ 3 w 7"/>
                <a:gd name="T15" fmla="*/ 32 h 32"/>
                <a:gd name="T16" fmla="*/ 6 w 7"/>
                <a:gd name="T17" fmla="*/ 29 h 32"/>
                <a:gd name="T18" fmla="*/ 6 w 7"/>
                <a:gd name="T19" fmla="*/ 12 h 32"/>
                <a:gd name="T20" fmla="*/ 6 w 7"/>
                <a:gd name="T21" fmla="*/ 3 h 32"/>
                <a:gd name="T22" fmla="*/ 6 w 7"/>
                <a:gd name="T23" fmla="*/ 3 h 32"/>
                <a:gd name="T24" fmla="*/ 6 w 7"/>
                <a:gd name="T25"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2">
                  <a:moveTo>
                    <a:pt x="6" y="3"/>
                  </a:moveTo>
                  <a:cubicBezTo>
                    <a:pt x="6" y="1"/>
                    <a:pt x="5" y="0"/>
                    <a:pt x="3" y="0"/>
                  </a:cubicBezTo>
                  <a:cubicBezTo>
                    <a:pt x="3" y="0"/>
                    <a:pt x="3" y="0"/>
                    <a:pt x="3" y="0"/>
                  </a:cubicBezTo>
                  <a:cubicBezTo>
                    <a:pt x="1" y="0"/>
                    <a:pt x="0" y="1"/>
                    <a:pt x="0" y="3"/>
                  </a:cubicBezTo>
                  <a:cubicBezTo>
                    <a:pt x="0" y="5"/>
                    <a:pt x="0" y="9"/>
                    <a:pt x="0" y="13"/>
                  </a:cubicBezTo>
                  <a:cubicBezTo>
                    <a:pt x="0" y="18"/>
                    <a:pt x="0" y="24"/>
                    <a:pt x="0" y="28"/>
                  </a:cubicBezTo>
                  <a:cubicBezTo>
                    <a:pt x="0" y="30"/>
                    <a:pt x="1" y="32"/>
                    <a:pt x="3" y="32"/>
                  </a:cubicBezTo>
                  <a:cubicBezTo>
                    <a:pt x="3" y="32"/>
                    <a:pt x="3" y="32"/>
                    <a:pt x="3" y="32"/>
                  </a:cubicBezTo>
                  <a:cubicBezTo>
                    <a:pt x="5" y="32"/>
                    <a:pt x="6" y="30"/>
                    <a:pt x="6" y="29"/>
                  </a:cubicBezTo>
                  <a:cubicBezTo>
                    <a:pt x="7" y="24"/>
                    <a:pt x="6" y="18"/>
                    <a:pt x="6" y="12"/>
                  </a:cubicBezTo>
                  <a:cubicBezTo>
                    <a:pt x="6" y="9"/>
                    <a:pt x="6" y="5"/>
                    <a:pt x="6" y="3"/>
                  </a:cubicBezTo>
                  <a:close/>
                  <a:moveTo>
                    <a:pt x="6" y="3"/>
                  </a:moveTo>
                  <a:cubicBezTo>
                    <a:pt x="6" y="3"/>
                    <a:pt x="6" y="3"/>
                    <a:pt x="6"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6112" y="3199"/>
              <a:ext cx="116" cy="245"/>
            </a:xfrm>
            <a:custGeom>
              <a:avLst/>
              <a:gdLst>
                <a:gd name="T0" fmla="*/ 28 w 61"/>
                <a:gd name="T1" fmla="*/ 0 h 122"/>
                <a:gd name="T2" fmla="*/ 19 w 61"/>
                <a:gd name="T3" fmla="*/ 2 h 122"/>
                <a:gd name="T4" fmla="*/ 4 w 61"/>
                <a:gd name="T5" fmla="*/ 35 h 122"/>
                <a:gd name="T6" fmla="*/ 9 w 61"/>
                <a:gd name="T7" fmla="*/ 118 h 122"/>
                <a:gd name="T8" fmla="*/ 12 w 61"/>
                <a:gd name="T9" fmla="*/ 122 h 122"/>
                <a:gd name="T10" fmla="*/ 15 w 61"/>
                <a:gd name="T11" fmla="*/ 118 h 122"/>
                <a:gd name="T12" fmla="*/ 11 w 61"/>
                <a:gd name="T13" fmla="*/ 33 h 122"/>
                <a:gd name="T14" fmla="*/ 21 w 61"/>
                <a:gd name="T15" fmla="*/ 8 h 122"/>
                <a:gd name="T16" fmla="*/ 28 w 61"/>
                <a:gd name="T17" fmla="*/ 6 h 122"/>
                <a:gd name="T18" fmla="*/ 46 w 61"/>
                <a:gd name="T19" fmla="*/ 18 h 122"/>
                <a:gd name="T20" fmla="*/ 54 w 61"/>
                <a:gd name="T21" fmla="*/ 77 h 122"/>
                <a:gd name="T22" fmla="*/ 58 w 61"/>
                <a:gd name="T23" fmla="*/ 80 h 122"/>
                <a:gd name="T24" fmla="*/ 58 w 61"/>
                <a:gd name="T25" fmla="*/ 80 h 122"/>
                <a:gd name="T26" fmla="*/ 61 w 61"/>
                <a:gd name="T27" fmla="*/ 77 h 122"/>
                <a:gd name="T28" fmla="*/ 52 w 61"/>
                <a:gd name="T29" fmla="*/ 16 h 122"/>
                <a:gd name="T30" fmla="*/ 28 w 61"/>
                <a:gd name="T31" fmla="*/ 0 h 122"/>
                <a:gd name="T32" fmla="*/ 28 w 61"/>
                <a:gd name="T33" fmla="*/ 0 h 122"/>
                <a:gd name="T34" fmla="*/ 28 w 61"/>
                <a:gd name="T3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22">
                  <a:moveTo>
                    <a:pt x="28" y="0"/>
                  </a:moveTo>
                  <a:cubicBezTo>
                    <a:pt x="25" y="0"/>
                    <a:pt x="22" y="1"/>
                    <a:pt x="19" y="2"/>
                  </a:cubicBezTo>
                  <a:cubicBezTo>
                    <a:pt x="6" y="7"/>
                    <a:pt x="0" y="21"/>
                    <a:pt x="4" y="35"/>
                  </a:cubicBezTo>
                  <a:cubicBezTo>
                    <a:pt x="7" y="42"/>
                    <a:pt x="9" y="80"/>
                    <a:pt x="9" y="118"/>
                  </a:cubicBezTo>
                  <a:cubicBezTo>
                    <a:pt x="9" y="120"/>
                    <a:pt x="10" y="122"/>
                    <a:pt x="12" y="122"/>
                  </a:cubicBezTo>
                  <a:cubicBezTo>
                    <a:pt x="14" y="122"/>
                    <a:pt x="15" y="120"/>
                    <a:pt x="15" y="118"/>
                  </a:cubicBezTo>
                  <a:cubicBezTo>
                    <a:pt x="15" y="84"/>
                    <a:pt x="14" y="42"/>
                    <a:pt x="11" y="33"/>
                  </a:cubicBezTo>
                  <a:cubicBezTo>
                    <a:pt x="7" y="22"/>
                    <a:pt x="12" y="12"/>
                    <a:pt x="21" y="8"/>
                  </a:cubicBezTo>
                  <a:cubicBezTo>
                    <a:pt x="23" y="7"/>
                    <a:pt x="26" y="6"/>
                    <a:pt x="28" y="6"/>
                  </a:cubicBezTo>
                  <a:cubicBezTo>
                    <a:pt x="36" y="6"/>
                    <a:pt x="43" y="11"/>
                    <a:pt x="46" y="18"/>
                  </a:cubicBezTo>
                  <a:cubicBezTo>
                    <a:pt x="52" y="32"/>
                    <a:pt x="54" y="58"/>
                    <a:pt x="54" y="77"/>
                  </a:cubicBezTo>
                  <a:cubicBezTo>
                    <a:pt x="54" y="79"/>
                    <a:pt x="56" y="80"/>
                    <a:pt x="58" y="80"/>
                  </a:cubicBezTo>
                  <a:cubicBezTo>
                    <a:pt x="58" y="80"/>
                    <a:pt x="58" y="80"/>
                    <a:pt x="58" y="80"/>
                  </a:cubicBezTo>
                  <a:cubicBezTo>
                    <a:pt x="59" y="80"/>
                    <a:pt x="61" y="78"/>
                    <a:pt x="61" y="77"/>
                  </a:cubicBezTo>
                  <a:cubicBezTo>
                    <a:pt x="60" y="57"/>
                    <a:pt x="58" y="31"/>
                    <a:pt x="52" y="16"/>
                  </a:cubicBezTo>
                  <a:cubicBezTo>
                    <a:pt x="48" y="6"/>
                    <a:pt x="39" y="0"/>
                    <a:pt x="28" y="0"/>
                  </a:cubicBezTo>
                  <a:close/>
                  <a:moveTo>
                    <a:pt x="28" y="0"/>
                  </a:moveTo>
                  <a:cubicBezTo>
                    <a:pt x="28" y="0"/>
                    <a:pt x="28" y="0"/>
                    <a:pt x="2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24" grpId="0" animBg="1"/>
      <p:bldP spid="9" grpId="0"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482540" y="1663025"/>
            <a:ext cx="3411088" cy="1323439"/>
          </a:xfrm>
          <a:prstGeom prst="rect">
            <a:avLst/>
          </a:prstGeom>
          <a:noFill/>
        </p:spPr>
        <p:txBody>
          <a:bodyPr wrap="square" rtlCol="0">
            <a:spAutoFit/>
          </a:bodyPr>
          <a:lstStyle/>
          <a:p>
            <a:r>
              <a:rPr lang="zh-CN" altLang="en-US" sz="4000" dirty="0">
                <a:solidFill>
                  <a:srgbClr val="08AEEA"/>
                </a:solidFill>
              </a:rPr>
              <a:t>微博爬虫</a:t>
            </a:r>
          </a:p>
          <a:p>
            <a:endParaRPr lang="zh-CN" altLang="en-US" sz="4000" dirty="0">
              <a:solidFill>
                <a:srgbClr val="08AEEA"/>
              </a:solidFill>
            </a:endParaRPr>
          </a:p>
        </p:txBody>
      </p:sp>
      <p:sp>
        <p:nvSpPr>
          <p:cNvPr id="15" name="文本框 14"/>
          <p:cNvSpPr txBox="1"/>
          <p:nvPr/>
        </p:nvSpPr>
        <p:spPr>
          <a:xfrm>
            <a:off x="482540" y="1318635"/>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696787" cy="901673"/>
            <a:chOff x="6171606" y="2363147"/>
            <a:chExt cx="2696787"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05</a:t>
              </a:r>
              <a:endParaRPr lang="zh-CN" altLang="en-US" sz="2800" dirty="0">
                <a:solidFill>
                  <a:schemeClr val="tx1">
                    <a:lumMod val="85000"/>
                    <a:lumOff val="15000"/>
                  </a:schemeClr>
                </a:solidFill>
              </a:endParaRPr>
            </a:p>
          </p:txBody>
        </p:sp>
        <p:sp>
          <p:nvSpPr>
            <p:cNvPr id="36" name="文本框 35"/>
            <p:cNvSpPr txBox="1"/>
            <p:nvPr/>
          </p:nvSpPr>
          <p:spPr>
            <a:xfrm>
              <a:off x="7247436" y="2552373"/>
              <a:ext cx="1620957" cy="523220"/>
            </a:xfrm>
            <a:prstGeom prst="rect">
              <a:avLst/>
            </a:prstGeom>
            <a:noFill/>
          </p:spPr>
          <p:txBody>
            <a:bodyPr wrap="none" rtlCol="0">
              <a:spAutoFit/>
            </a:bodyPr>
            <a:lstStyle/>
            <a:p>
              <a:r>
                <a:rPr lang="zh-CN" altLang="en-US" sz="2800" dirty="0">
                  <a:solidFill>
                    <a:schemeClr val="tx1">
                      <a:lumMod val="85000"/>
                      <a:lumOff val="15000"/>
                    </a:schemeClr>
                  </a:solidFill>
                </a:rPr>
                <a:t>微博爬虫</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a:extLst>
              <a:ext uri="{FF2B5EF4-FFF2-40B4-BE49-F238E27FC236}">
                <a16:creationId xmlns:a16="http://schemas.microsoft.com/office/drawing/2014/main" id="{B842B701-5CB2-AFAA-7708-D3112583FD3F}"/>
              </a:ext>
            </a:extLst>
          </p:cNvPr>
          <p:cNvPicPr>
            <a:picLocks noChangeAspect="1"/>
          </p:cNvPicPr>
          <p:nvPr/>
        </p:nvPicPr>
        <p:blipFill>
          <a:blip r:embed="rId3"/>
          <a:stretch>
            <a:fillRect/>
          </a:stretch>
        </p:blipFill>
        <p:spPr>
          <a:xfrm>
            <a:off x="0" y="0"/>
            <a:ext cx="5400000" cy="2755328"/>
          </a:xfrm>
          <a:prstGeom prst="rect">
            <a:avLst/>
          </a:prstGeom>
        </p:spPr>
      </p:pic>
      <p:pic>
        <p:nvPicPr>
          <p:cNvPr id="4" name="图片 3">
            <a:extLst>
              <a:ext uri="{FF2B5EF4-FFF2-40B4-BE49-F238E27FC236}">
                <a16:creationId xmlns:a16="http://schemas.microsoft.com/office/drawing/2014/main" id="{014A6BA4-C4C3-B455-B177-FB0F26A951F8}"/>
              </a:ext>
            </a:extLst>
          </p:cNvPr>
          <p:cNvPicPr>
            <a:picLocks noChangeAspect="1"/>
          </p:cNvPicPr>
          <p:nvPr/>
        </p:nvPicPr>
        <p:blipFill>
          <a:blip r:embed="rId4"/>
          <a:stretch>
            <a:fillRect/>
          </a:stretch>
        </p:blipFill>
        <p:spPr>
          <a:xfrm>
            <a:off x="0" y="2755328"/>
            <a:ext cx="5400000" cy="2744323"/>
          </a:xfrm>
          <a:prstGeom prst="rect">
            <a:avLst/>
          </a:prstGeom>
        </p:spPr>
      </p:pic>
      <p:pic>
        <p:nvPicPr>
          <p:cNvPr id="5" name="图片 4">
            <a:extLst>
              <a:ext uri="{FF2B5EF4-FFF2-40B4-BE49-F238E27FC236}">
                <a16:creationId xmlns:a16="http://schemas.microsoft.com/office/drawing/2014/main" id="{8C288D4E-6F63-951C-1D85-42ECE201F7EB}"/>
              </a:ext>
            </a:extLst>
          </p:cNvPr>
          <p:cNvPicPr>
            <a:picLocks noChangeAspect="1"/>
          </p:cNvPicPr>
          <p:nvPr/>
        </p:nvPicPr>
        <p:blipFill rotWithShape="1">
          <a:blip r:embed="rId5"/>
          <a:srcRect t="34800"/>
          <a:stretch/>
        </p:blipFill>
        <p:spPr>
          <a:xfrm>
            <a:off x="0" y="5499651"/>
            <a:ext cx="5400000" cy="453678"/>
          </a:xfrm>
          <a:prstGeom prst="rect">
            <a:avLst/>
          </a:prstGeom>
        </p:spPr>
      </p:pic>
      <p:pic>
        <p:nvPicPr>
          <p:cNvPr id="14" name="图片 13">
            <a:extLst>
              <a:ext uri="{FF2B5EF4-FFF2-40B4-BE49-F238E27FC236}">
                <a16:creationId xmlns:a16="http://schemas.microsoft.com/office/drawing/2014/main" id="{239FF8A3-4F4B-D618-E9EC-D66CACB0F16B}"/>
              </a:ext>
            </a:extLst>
          </p:cNvPr>
          <p:cNvPicPr>
            <a:picLocks noChangeAspect="1"/>
          </p:cNvPicPr>
          <p:nvPr/>
        </p:nvPicPr>
        <p:blipFill>
          <a:blip r:embed="rId6"/>
          <a:stretch>
            <a:fillRect/>
          </a:stretch>
        </p:blipFill>
        <p:spPr>
          <a:xfrm>
            <a:off x="6341150" y="1063781"/>
            <a:ext cx="5400000" cy="2824898"/>
          </a:xfrm>
          <a:prstGeom prst="rect">
            <a:avLst/>
          </a:prstGeom>
        </p:spPr>
      </p:pic>
      <p:pic>
        <p:nvPicPr>
          <p:cNvPr id="16" name="图片 15">
            <a:extLst>
              <a:ext uri="{FF2B5EF4-FFF2-40B4-BE49-F238E27FC236}">
                <a16:creationId xmlns:a16="http://schemas.microsoft.com/office/drawing/2014/main" id="{A57576F0-AA80-86B0-2044-3439CE8F4DC3}"/>
              </a:ext>
            </a:extLst>
          </p:cNvPr>
          <p:cNvPicPr>
            <a:picLocks noChangeAspect="1"/>
          </p:cNvPicPr>
          <p:nvPr/>
        </p:nvPicPr>
        <p:blipFill>
          <a:blip r:embed="rId7"/>
          <a:stretch>
            <a:fillRect/>
          </a:stretch>
        </p:blipFill>
        <p:spPr>
          <a:xfrm>
            <a:off x="6341150" y="3888679"/>
            <a:ext cx="5400000" cy="2920927"/>
          </a:xfrm>
          <a:prstGeom prst="rect">
            <a:avLst/>
          </a:prstGeom>
        </p:spPr>
      </p:pic>
    </p:spTree>
    <p:extLst>
      <p:ext uri="{BB962C8B-B14F-4D97-AF65-F5344CB8AC3E}">
        <p14:creationId xmlns:p14="http://schemas.microsoft.com/office/powerpoint/2010/main" val="132659107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482540" y="1663025"/>
            <a:ext cx="3411088" cy="1323439"/>
          </a:xfrm>
          <a:prstGeom prst="rect">
            <a:avLst/>
          </a:prstGeom>
          <a:noFill/>
        </p:spPr>
        <p:txBody>
          <a:bodyPr wrap="square" rtlCol="0">
            <a:spAutoFit/>
          </a:bodyPr>
          <a:lstStyle/>
          <a:p>
            <a:r>
              <a:rPr lang="zh-CN" altLang="en-US" sz="4000" dirty="0">
                <a:solidFill>
                  <a:srgbClr val="08AEEA"/>
                </a:solidFill>
              </a:rPr>
              <a:t>微博爬虫</a:t>
            </a:r>
          </a:p>
          <a:p>
            <a:endParaRPr lang="zh-CN" altLang="en-US" sz="4000" dirty="0">
              <a:solidFill>
                <a:srgbClr val="08AEEA"/>
              </a:solidFill>
            </a:endParaRPr>
          </a:p>
        </p:txBody>
      </p:sp>
      <p:sp>
        <p:nvSpPr>
          <p:cNvPr id="15" name="文本框 14"/>
          <p:cNvSpPr txBox="1"/>
          <p:nvPr/>
        </p:nvSpPr>
        <p:spPr>
          <a:xfrm>
            <a:off x="482540" y="1318635"/>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696787" cy="901673"/>
            <a:chOff x="6171606" y="2363147"/>
            <a:chExt cx="2696787"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05</a:t>
              </a:r>
              <a:endParaRPr lang="zh-CN" altLang="en-US" sz="2800" dirty="0">
                <a:solidFill>
                  <a:schemeClr val="tx1">
                    <a:lumMod val="85000"/>
                    <a:lumOff val="15000"/>
                  </a:schemeClr>
                </a:solidFill>
              </a:endParaRPr>
            </a:p>
          </p:txBody>
        </p:sp>
        <p:sp>
          <p:nvSpPr>
            <p:cNvPr id="36" name="文本框 35"/>
            <p:cNvSpPr txBox="1"/>
            <p:nvPr/>
          </p:nvSpPr>
          <p:spPr>
            <a:xfrm>
              <a:off x="7247436" y="2552373"/>
              <a:ext cx="1620957" cy="523220"/>
            </a:xfrm>
            <a:prstGeom prst="rect">
              <a:avLst/>
            </a:prstGeom>
            <a:noFill/>
          </p:spPr>
          <p:txBody>
            <a:bodyPr wrap="none" rtlCol="0">
              <a:spAutoFit/>
            </a:bodyPr>
            <a:lstStyle/>
            <a:p>
              <a:r>
                <a:rPr lang="zh-CN" altLang="en-US" sz="2800" dirty="0">
                  <a:solidFill>
                    <a:schemeClr val="tx1">
                      <a:lumMod val="85000"/>
                      <a:lumOff val="15000"/>
                    </a:schemeClr>
                  </a:solidFill>
                </a:rPr>
                <a:t>微博爬虫</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a:extLst>
              <a:ext uri="{FF2B5EF4-FFF2-40B4-BE49-F238E27FC236}">
                <a16:creationId xmlns:a16="http://schemas.microsoft.com/office/drawing/2014/main" id="{C73CE837-6580-C906-2AD3-2A28CF242F62}"/>
              </a:ext>
            </a:extLst>
          </p:cNvPr>
          <p:cNvPicPr>
            <a:picLocks noChangeAspect="1"/>
          </p:cNvPicPr>
          <p:nvPr/>
        </p:nvPicPr>
        <p:blipFill>
          <a:blip r:embed="rId3"/>
          <a:stretch>
            <a:fillRect/>
          </a:stretch>
        </p:blipFill>
        <p:spPr>
          <a:xfrm>
            <a:off x="0" y="433290"/>
            <a:ext cx="5400000" cy="2898368"/>
          </a:xfrm>
          <a:prstGeom prst="rect">
            <a:avLst/>
          </a:prstGeom>
        </p:spPr>
      </p:pic>
      <p:pic>
        <p:nvPicPr>
          <p:cNvPr id="4" name="图片 3">
            <a:extLst>
              <a:ext uri="{FF2B5EF4-FFF2-40B4-BE49-F238E27FC236}">
                <a16:creationId xmlns:a16="http://schemas.microsoft.com/office/drawing/2014/main" id="{3F99813F-9C4E-F8B2-29C5-53CC985D70DC}"/>
              </a:ext>
            </a:extLst>
          </p:cNvPr>
          <p:cNvPicPr>
            <a:picLocks noChangeAspect="1"/>
          </p:cNvPicPr>
          <p:nvPr/>
        </p:nvPicPr>
        <p:blipFill>
          <a:blip r:embed="rId4"/>
          <a:stretch>
            <a:fillRect/>
          </a:stretch>
        </p:blipFill>
        <p:spPr>
          <a:xfrm>
            <a:off x="0" y="3311689"/>
            <a:ext cx="5400000" cy="3051857"/>
          </a:xfrm>
          <a:prstGeom prst="rect">
            <a:avLst/>
          </a:prstGeom>
        </p:spPr>
      </p:pic>
      <p:pic>
        <p:nvPicPr>
          <p:cNvPr id="7" name="图片 6">
            <a:extLst>
              <a:ext uri="{FF2B5EF4-FFF2-40B4-BE49-F238E27FC236}">
                <a16:creationId xmlns:a16="http://schemas.microsoft.com/office/drawing/2014/main" id="{08B45C07-B79C-9E5A-C1EF-F7BC371AC62D}"/>
              </a:ext>
            </a:extLst>
          </p:cNvPr>
          <p:cNvPicPr>
            <a:picLocks noChangeAspect="1"/>
          </p:cNvPicPr>
          <p:nvPr/>
        </p:nvPicPr>
        <p:blipFill>
          <a:blip r:embed="rId5"/>
          <a:stretch>
            <a:fillRect/>
          </a:stretch>
        </p:blipFill>
        <p:spPr>
          <a:xfrm>
            <a:off x="6136490" y="2476436"/>
            <a:ext cx="5400000" cy="2756137"/>
          </a:xfrm>
          <a:prstGeom prst="rect">
            <a:avLst/>
          </a:prstGeom>
        </p:spPr>
      </p:pic>
    </p:spTree>
    <p:extLst>
      <p:ext uri="{BB962C8B-B14F-4D97-AF65-F5344CB8AC3E}">
        <p14:creationId xmlns:p14="http://schemas.microsoft.com/office/powerpoint/2010/main" val="394881880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482540" y="1663025"/>
            <a:ext cx="3411088" cy="1323439"/>
          </a:xfrm>
          <a:prstGeom prst="rect">
            <a:avLst/>
          </a:prstGeom>
          <a:noFill/>
        </p:spPr>
        <p:txBody>
          <a:bodyPr wrap="square" rtlCol="0">
            <a:spAutoFit/>
          </a:bodyPr>
          <a:lstStyle/>
          <a:p>
            <a:r>
              <a:rPr lang="zh-CN" altLang="en-US" sz="4000" dirty="0">
                <a:solidFill>
                  <a:srgbClr val="08AEEA"/>
                </a:solidFill>
              </a:rPr>
              <a:t>微博爬虫</a:t>
            </a:r>
          </a:p>
          <a:p>
            <a:endParaRPr lang="zh-CN" altLang="en-US" sz="4000" dirty="0">
              <a:solidFill>
                <a:srgbClr val="08AEEA"/>
              </a:solidFill>
            </a:endParaRPr>
          </a:p>
        </p:txBody>
      </p:sp>
      <p:sp>
        <p:nvSpPr>
          <p:cNvPr id="15" name="文本框 14"/>
          <p:cNvSpPr txBox="1"/>
          <p:nvPr/>
        </p:nvSpPr>
        <p:spPr>
          <a:xfrm>
            <a:off x="482540" y="1318635"/>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696787" cy="901673"/>
            <a:chOff x="6171606" y="2363147"/>
            <a:chExt cx="2696787"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05</a:t>
              </a:r>
              <a:endParaRPr lang="zh-CN" altLang="en-US" sz="2800" dirty="0">
                <a:solidFill>
                  <a:schemeClr val="tx1">
                    <a:lumMod val="85000"/>
                    <a:lumOff val="15000"/>
                  </a:schemeClr>
                </a:solidFill>
              </a:endParaRPr>
            </a:p>
          </p:txBody>
        </p:sp>
        <p:sp>
          <p:nvSpPr>
            <p:cNvPr id="36" name="文本框 35"/>
            <p:cNvSpPr txBox="1"/>
            <p:nvPr/>
          </p:nvSpPr>
          <p:spPr>
            <a:xfrm>
              <a:off x="7247436" y="2552373"/>
              <a:ext cx="1620957" cy="523220"/>
            </a:xfrm>
            <a:prstGeom prst="rect">
              <a:avLst/>
            </a:prstGeom>
            <a:noFill/>
          </p:spPr>
          <p:txBody>
            <a:bodyPr wrap="none" rtlCol="0">
              <a:spAutoFit/>
            </a:bodyPr>
            <a:lstStyle/>
            <a:p>
              <a:r>
                <a:rPr lang="zh-CN" altLang="en-US" sz="2800" dirty="0">
                  <a:solidFill>
                    <a:schemeClr val="tx1">
                      <a:lumMod val="85000"/>
                      <a:lumOff val="15000"/>
                    </a:schemeClr>
                  </a:solidFill>
                </a:rPr>
                <a:t>微博爬虫</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4" name="图片 13" descr="图形用户界面, 应用程序, 表格, Excel&#10;&#10;描述已自动生成">
            <a:extLst>
              <a:ext uri="{FF2B5EF4-FFF2-40B4-BE49-F238E27FC236}">
                <a16:creationId xmlns:a16="http://schemas.microsoft.com/office/drawing/2014/main" id="{D2B8FC58-58D7-3DCD-D485-6C3F1C4BCAFB}"/>
              </a:ext>
            </a:extLst>
          </p:cNvPr>
          <p:cNvPicPr>
            <a:picLocks noChangeAspect="1"/>
          </p:cNvPicPr>
          <p:nvPr/>
        </p:nvPicPr>
        <p:blipFill>
          <a:blip r:embed="rId3"/>
          <a:stretch>
            <a:fillRect/>
          </a:stretch>
        </p:blipFill>
        <p:spPr>
          <a:xfrm>
            <a:off x="2906393" y="1930338"/>
            <a:ext cx="8571231" cy="4535344"/>
          </a:xfrm>
          <a:prstGeom prst="rect">
            <a:avLst/>
          </a:prstGeom>
        </p:spPr>
      </p:pic>
    </p:spTree>
    <p:extLst>
      <p:ext uri="{BB962C8B-B14F-4D97-AF65-F5344CB8AC3E}">
        <p14:creationId xmlns:p14="http://schemas.microsoft.com/office/powerpoint/2010/main" val="45441792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434915" y="965679"/>
            <a:ext cx="3411088" cy="1323439"/>
          </a:xfrm>
          <a:prstGeom prst="rect">
            <a:avLst/>
          </a:prstGeom>
          <a:noFill/>
        </p:spPr>
        <p:txBody>
          <a:bodyPr wrap="square" rtlCol="0">
            <a:spAutoFit/>
          </a:bodyPr>
          <a:lstStyle/>
          <a:p>
            <a:r>
              <a:rPr lang="zh-CN" altLang="en-US" sz="4000" dirty="0">
                <a:solidFill>
                  <a:srgbClr val="08AEEA"/>
                </a:solidFill>
              </a:rPr>
              <a:t>微博爬虫</a:t>
            </a:r>
          </a:p>
          <a:p>
            <a:endParaRPr lang="zh-CN" altLang="en-US" sz="4000" dirty="0">
              <a:solidFill>
                <a:srgbClr val="08AEEA"/>
              </a:solidFill>
            </a:endParaRPr>
          </a:p>
        </p:txBody>
      </p:sp>
      <p:sp>
        <p:nvSpPr>
          <p:cNvPr id="15" name="文本框 14"/>
          <p:cNvSpPr txBox="1"/>
          <p:nvPr/>
        </p:nvSpPr>
        <p:spPr>
          <a:xfrm>
            <a:off x="434915" y="621289"/>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696787" cy="901673"/>
            <a:chOff x="6171606" y="2363147"/>
            <a:chExt cx="2696787"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05</a:t>
              </a:r>
              <a:endParaRPr lang="zh-CN" altLang="en-US" sz="2800" dirty="0">
                <a:solidFill>
                  <a:schemeClr val="tx1">
                    <a:lumMod val="85000"/>
                    <a:lumOff val="15000"/>
                  </a:schemeClr>
                </a:solidFill>
              </a:endParaRPr>
            </a:p>
          </p:txBody>
        </p:sp>
        <p:sp>
          <p:nvSpPr>
            <p:cNvPr id="36" name="文本框 35"/>
            <p:cNvSpPr txBox="1"/>
            <p:nvPr/>
          </p:nvSpPr>
          <p:spPr>
            <a:xfrm>
              <a:off x="7247436" y="2552373"/>
              <a:ext cx="1620957" cy="523220"/>
            </a:xfrm>
            <a:prstGeom prst="rect">
              <a:avLst/>
            </a:prstGeom>
            <a:noFill/>
          </p:spPr>
          <p:txBody>
            <a:bodyPr wrap="none" rtlCol="0">
              <a:spAutoFit/>
            </a:bodyPr>
            <a:lstStyle/>
            <a:p>
              <a:r>
                <a:rPr lang="zh-CN" altLang="en-US" sz="2800" dirty="0">
                  <a:solidFill>
                    <a:schemeClr val="tx1">
                      <a:lumMod val="85000"/>
                      <a:lumOff val="15000"/>
                    </a:schemeClr>
                  </a:solidFill>
                </a:rPr>
                <a:t>微博爬虫</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descr="电脑萤幕画面&#10;&#10;描述已自动生成">
            <a:extLst>
              <a:ext uri="{FF2B5EF4-FFF2-40B4-BE49-F238E27FC236}">
                <a16:creationId xmlns:a16="http://schemas.microsoft.com/office/drawing/2014/main" id="{1C77EBAA-05F3-9E33-AFD5-2FF37A7EEE66}"/>
              </a:ext>
            </a:extLst>
          </p:cNvPr>
          <p:cNvPicPr>
            <a:picLocks noChangeAspect="1"/>
          </p:cNvPicPr>
          <p:nvPr/>
        </p:nvPicPr>
        <p:blipFill>
          <a:blip r:embed="rId3"/>
          <a:stretch>
            <a:fillRect/>
          </a:stretch>
        </p:blipFill>
        <p:spPr>
          <a:xfrm>
            <a:off x="542925" y="1627398"/>
            <a:ext cx="9000000" cy="2512761"/>
          </a:xfrm>
          <a:prstGeom prst="rect">
            <a:avLst/>
          </a:prstGeom>
        </p:spPr>
      </p:pic>
      <p:pic>
        <p:nvPicPr>
          <p:cNvPr id="12" name="图片 11" descr="文本&#10;&#10;描述已自动生成">
            <a:extLst>
              <a:ext uri="{FF2B5EF4-FFF2-40B4-BE49-F238E27FC236}">
                <a16:creationId xmlns:a16="http://schemas.microsoft.com/office/drawing/2014/main" id="{9C636AC5-E8D2-4012-A0C5-65BC9633DC4B}"/>
              </a:ext>
            </a:extLst>
          </p:cNvPr>
          <p:cNvPicPr>
            <a:picLocks noChangeAspect="1"/>
          </p:cNvPicPr>
          <p:nvPr/>
        </p:nvPicPr>
        <p:blipFill>
          <a:blip r:embed="rId4"/>
          <a:stretch>
            <a:fillRect/>
          </a:stretch>
        </p:blipFill>
        <p:spPr>
          <a:xfrm>
            <a:off x="3192000" y="4084372"/>
            <a:ext cx="9000000" cy="2756561"/>
          </a:xfrm>
          <a:prstGeom prst="rect">
            <a:avLst/>
          </a:prstGeom>
        </p:spPr>
      </p:pic>
    </p:spTree>
    <p:extLst>
      <p:ext uri="{BB962C8B-B14F-4D97-AF65-F5344CB8AC3E}">
        <p14:creationId xmlns:p14="http://schemas.microsoft.com/office/powerpoint/2010/main" val="414601375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542925" y="961548"/>
            <a:ext cx="3411088" cy="707886"/>
          </a:xfrm>
          <a:prstGeom prst="rect">
            <a:avLst/>
          </a:prstGeom>
          <a:noFill/>
        </p:spPr>
        <p:txBody>
          <a:bodyPr wrap="square" rtlCol="0">
            <a:spAutoFit/>
          </a:bodyPr>
          <a:lstStyle/>
          <a:p>
            <a:r>
              <a:rPr lang="zh-CN" altLang="en-US" sz="4000" dirty="0">
                <a:solidFill>
                  <a:srgbClr val="08AEEA"/>
                </a:solidFill>
              </a:rPr>
              <a:t>词云图</a:t>
            </a:r>
          </a:p>
        </p:txBody>
      </p:sp>
      <p:sp>
        <p:nvSpPr>
          <p:cNvPr id="15" name="文本框 14"/>
          <p:cNvSpPr txBox="1"/>
          <p:nvPr/>
        </p:nvSpPr>
        <p:spPr>
          <a:xfrm>
            <a:off x="542925" y="617158"/>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3055859" cy="901673"/>
            <a:chOff x="6171606" y="2363147"/>
            <a:chExt cx="3055859"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06</a:t>
              </a:r>
              <a:endParaRPr lang="zh-CN" altLang="en-US" sz="2800" dirty="0">
                <a:solidFill>
                  <a:schemeClr val="tx1">
                    <a:lumMod val="85000"/>
                    <a:lumOff val="15000"/>
                  </a:schemeClr>
                </a:solidFill>
              </a:endParaRPr>
            </a:p>
          </p:txBody>
        </p:sp>
        <p:sp>
          <p:nvSpPr>
            <p:cNvPr id="36" name="文本框 35"/>
            <p:cNvSpPr txBox="1"/>
            <p:nvPr/>
          </p:nvSpPr>
          <p:spPr>
            <a:xfrm>
              <a:off x="7247436" y="2552373"/>
              <a:ext cx="1980029" cy="523220"/>
            </a:xfrm>
            <a:prstGeom prst="rect">
              <a:avLst/>
            </a:prstGeom>
            <a:noFill/>
          </p:spPr>
          <p:txBody>
            <a:bodyPr wrap="none" rtlCol="0">
              <a:spAutoFit/>
            </a:bodyPr>
            <a:lstStyle/>
            <a:p>
              <a:r>
                <a:rPr lang="zh-CN" altLang="en-US" sz="2800" dirty="0">
                  <a:solidFill>
                    <a:schemeClr val="tx1">
                      <a:lumMod val="85000"/>
                      <a:lumOff val="15000"/>
                    </a:schemeClr>
                  </a:solidFill>
                </a:rPr>
                <a:t>词云图比对</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a:extLst>
              <a:ext uri="{FF2B5EF4-FFF2-40B4-BE49-F238E27FC236}">
                <a16:creationId xmlns:a16="http://schemas.microsoft.com/office/drawing/2014/main" id="{CDB9CE72-77B9-4155-B3D2-1BFE4153A750}"/>
              </a:ext>
            </a:extLst>
          </p:cNvPr>
          <p:cNvPicPr>
            <a:picLocks noChangeAspect="1"/>
          </p:cNvPicPr>
          <p:nvPr/>
        </p:nvPicPr>
        <p:blipFill rotWithShape="1">
          <a:blip r:embed="rId3"/>
          <a:srcRect l="14026" t="10720" r="14894"/>
          <a:stretch/>
        </p:blipFill>
        <p:spPr>
          <a:xfrm>
            <a:off x="526200" y="1808457"/>
            <a:ext cx="5360250" cy="3482720"/>
          </a:xfrm>
          <a:prstGeom prst="rect">
            <a:avLst/>
          </a:prstGeom>
        </p:spPr>
      </p:pic>
      <p:pic>
        <p:nvPicPr>
          <p:cNvPr id="12" name="图片 11" descr="QR 代码&#10;&#10;描述已自动生成">
            <a:extLst>
              <a:ext uri="{FF2B5EF4-FFF2-40B4-BE49-F238E27FC236}">
                <a16:creationId xmlns:a16="http://schemas.microsoft.com/office/drawing/2014/main" id="{844FBBFB-50D0-10F8-568E-7268E944A7AB}"/>
              </a:ext>
            </a:extLst>
          </p:cNvPr>
          <p:cNvPicPr>
            <a:picLocks noChangeAspect="1"/>
          </p:cNvPicPr>
          <p:nvPr/>
        </p:nvPicPr>
        <p:blipFill rotWithShape="1">
          <a:blip r:embed="rId4"/>
          <a:srcRect l="11598" t="15010" r="9908" b="14586"/>
          <a:stretch/>
        </p:blipFill>
        <p:spPr bwMode="auto">
          <a:xfrm>
            <a:off x="6096000" y="1808456"/>
            <a:ext cx="5191125" cy="3492081"/>
          </a:xfrm>
          <a:prstGeom prst="rect">
            <a:avLst/>
          </a:prstGeom>
          <a:ln>
            <a:noFill/>
          </a:ln>
          <a:extLst>
            <a:ext uri="{53640926-AAD7-44D8-BBD7-CCE9431645EC}">
              <a14:shadowObscured xmlns:a14="http://schemas.microsoft.com/office/drawing/2010/main"/>
            </a:ext>
          </a:extLst>
        </p:spPr>
      </p:pic>
      <p:sp>
        <p:nvSpPr>
          <p:cNvPr id="14" name="文本框 13">
            <a:extLst>
              <a:ext uri="{FF2B5EF4-FFF2-40B4-BE49-F238E27FC236}">
                <a16:creationId xmlns:a16="http://schemas.microsoft.com/office/drawing/2014/main" id="{33DA220C-AB2D-03E4-A303-A1EA9978A520}"/>
              </a:ext>
            </a:extLst>
          </p:cNvPr>
          <p:cNvSpPr txBox="1"/>
          <p:nvPr/>
        </p:nvSpPr>
        <p:spPr>
          <a:xfrm>
            <a:off x="6234231" y="5567262"/>
            <a:ext cx="2536153" cy="350352"/>
          </a:xfrm>
          <a:prstGeom prst="rect">
            <a:avLst/>
          </a:prstGeom>
          <a:noFill/>
        </p:spPr>
        <p:txBody>
          <a:bodyPr wrap="square" rtlCol="0">
            <a:spAutoFit/>
          </a:bodyPr>
          <a:lstStyle/>
          <a:p>
            <a:pPr>
              <a:lnSpc>
                <a:spcPct val="130000"/>
              </a:lnSpc>
            </a:pPr>
            <a:r>
              <a:rPr lang="en-US" altLang="zh-CN" sz="1400" dirty="0" err="1">
                <a:solidFill>
                  <a:schemeClr val="tx1">
                    <a:lumMod val="50000"/>
                    <a:lumOff val="50000"/>
                  </a:schemeClr>
                </a:solidFill>
              </a:rPr>
              <a:t>WordCloud</a:t>
            </a:r>
            <a:endParaRPr lang="en-US" altLang="zh-CN" sz="1400" dirty="0">
              <a:solidFill>
                <a:schemeClr val="tx1">
                  <a:lumMod val="50000"/>
                  <a:lumOff val="50000"/>
                </a:schemeClr>
              </a:solidFill>
            </a:endParaRPr>
          </a:p>
        </p:txBody>
      </p:sp>
      <p:sp>
        <p:nvSpPr>
          <p:cNvPr id="16" name="文本框 15">
            <a:extLst>
              <a:ext uri="{FF2B5EF4-FFF2-40B4-BE49-F238E27FC236}">
                <a16:creationId xmlns:a16="http://schemas.microsoft.com/office/drawing/2014/main" id="{F05E07B6-16A9-4B0B-DD80-3B6FB75DE777}"/>
              </a:ext>
            </a:extLst>
          </p:cNvPr>
          <p:cNvSpPr txBox="1"/>
          <p:nvPr/>
        </p:nvSpPr>
        <p:spPr>
          <a:xfrm>
            <a:off x="542925" y="5567262"/>
            <a:ext cx="2536153" cy="350352"/>
          </a:xfrm>
          <a:prstGeom prst="rect">
            <a:avLst/>
          </a:prstGeom>
          <a:noFill/>
        </p:spPr>
        <p:txBody>
          <a:bodyPr wrap="square" rtlCol="0">
            <a:spAutoFit/>
          </a:bodyPr>
          <a:lstStyle/>
          <a:p>
            <a:pPr>
              <a:lnSpc>
                <a:spcPct val="130000"/>
              </a:lnSpc>
            </a:pPr>
            <a:r>
              <a:rPr lang="en-US" altLang="zh-CN" sz="1400" dirty="0" err="1">
                <a:solidFill>
                  <a:schemeClr val="tx1">
                    <a:lumMod val="50000"/>
                    <a:lumOff val="50000"/>
                  </a:schemeClr>
                </a:solidFill>
              </a:rPr>
              <a:t>PyEcharts</a:t>
            </a:r>
            <a:endParaRPr lang="en-US" altLang="zh-CN" sz="1400" dirty="0">
              <a:solidFill>
                <a:schemeClr val="tx1">
                  <a:lumMod val="50000"/>
                  <a:lumOff val="50000"/>
                </a:schemeClr>
              </a:solidFill>
            </a:endParaRPr>
          </a:p>
        </p:txBody>
      </p:sp>
    </p:spTree>
    <p:extLst>
      <p:ext uri="{BB962C8B-B14F-4D97-AF65-F5344CB8AC3E}">
        <p14:creationId xmlns:p14="http://schemas.microsoft.com/office/powerpoint/2010/main" val="38204986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4" grpId="0"/>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482540" y="1663025"/>
            <a:ext cx="3411088" cy="707886"/>
          </a:xfrm>
          <a:prstGeom prst="rect">
            <a:avLst/>
          </a:prstGeom>
          <a:noFill/>
        </p:spPr>
        <p:txBody>
          <a:bodyPr wrap="square" rtlCol="0">
            <a:spAutoFit/>
          </a:bodyPr>
          <a:lstStyle/>
          <a:p>
            <a:r>
              <a:rPr lang="en-US" altLang="zh-CN" sz="4000" dirty="0">
                <a:solidFill>
                  <a:srgbClr val="08AEEA"/>
                </a:solidFill>
              </a:rPr>
              <a:t>SnowNLP</a:t>
            </a:r>
            <a:endParaRPr lang="zh-CN" altLang="en-US" sz="4000" dirty="0">
              <a:solidFill>
                <a:srgbClr val="08AEEA"/>
              </a:solidFill>
            </a:endParaRPr>
          </a:p>
        </p:txBody>
      </p:sp>
      <p:sp>
        <p:nvSpPr>
          <p:cNvPr id="15" name="文本框 14"/>
          <p:cNvSpPr txBox="1"/>
          <p:nvPr/>
        </p:nvSpPr>
        <p:spPr>
          <a:xfrm>
            <a:off x="482540" y="1318635"/>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696787" cy="901673"/>
            <a:chOff x="6171606" y="2363147"/>
            <a:chExt cx="2696787"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07</a:t>
              </a:r>
              <a:endParaRPr lang="zh-CN" altLang="en-US" sz="2800" dirty="0">
                <a:solidFill>
                  <a:schemeClr val="tx1">
                    <a:lumMod val="85000"/>
                    <a:lumOff val="15000"/>
                  </a:schemeClr>
                </a:solidFill>
              </a:endParaRPr>
            </a:p>
          </p:txBody>
        </p:sp>
        <p:sp>
          <p:nvSpPr>
            <p:cNvPr id="36" name="文本框 35"/>
            <p:cNvSpPr txBox="1"/>
            <p:nvPr/>
          </p:nvSpPr>
          <p:spPr>
            <a:xfrm>
              <a:off x="7247436" y="2552373"/>
              <a:ext cx="1620957" cy="523220"/>
            </a:xfrm>
            <a:prstGeom prst="rect">
              <a:avLst/>
            </a:prstGeom>
            <a:noFill/>
          </p:spPr>
          <p:txBody>
            <a:bodyPr wrap="none" rtlCol="0">
              <a:spAutoFit/>
            </a:bodyPr>
            <a:lstStyle/>
            <a:p>
              <a:r>
                <a:rPr lang="zh-CN" altLang="en-US" sz="2800" dirty="0">
                  <a:solidFill>
                    <a:schemeClr val="tx1">
                      <a:lumMod val="85000"/>
                      <a:lumOff val="15000"/>
                    </a:schemeClr>
                  </a:solidFill>
                </a:rPr>
                <a:t>情感分析</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文本框 17">
            <a:extLst>
              <a:ext uri="{FF2B5EF4-FFF2-40B4-BE49-F238E27FC236}">
                <a16:creationId xmlns:a16="http://schemas.microsoft.com/office/drawing/2014/main" id="{14B9841F-39F7-09E4-2C02-FC070693E9E6}"/>
              </a:ext>
            </a:extLst>
          </p:cNvPr>
          <p:cNvSpPr txBox="1"/>
          <p:nvPr/>
        </p:nvSpPr>
        <p:spPr>
          <a:xfrm>
            <a:off x="468402" y="2294962"/>
            <a:ext cx="11497218" cy="4482446"/>
          </a:xfrm>
          <a:prstGeom prst="rect">
            <a:avLst/>
          </a:prstGeom>
          <a:noFill/>
        </p:spPr>
        <p:txBody>
          <a:bodyPr wrap="square" rtlCol="0">
            <a:spAutoFit/>
          </a:bodyPr>
          <a:lstStyle/>
          <a:p>
            <a:pPr>
              <a:lnSpc>
                <a:spcPct val="150000"/>
              </a:lnSpc>
            </a:pP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SnowNLP</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是一个常用的</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Python</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文本分析库，是受到</a:t>
            </a:r>
            <a:r>
              <a:rPr lang="en-US" altLang="zh-CN" sz="1600" dirty="0" err="1">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TextBlob</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启发而发明的。由于当前自然语言处理库基本都是针对英文的，而中文没有 空格分割特征词，</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Python</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做中文文本挖掘较难，后续开发了一些针对中文处理的库，例如</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SnowNLP</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a:t>
            </a:r>
            <a:r>
              <a:rPr lang="en-US" altLang="zh-CN" sz="1600" dirty="0" err="1">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Jieba</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a:t>
            </a:r>
            <a:r>
              <a:rPr lang="en-US" altLang="zh-CN" sz="1600" dirty="0" err="1">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BosonNLP</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等。</a:t>
            </a:r>
            <a:r>
              <a:rPr lang="en-US" altLang="zh-CN" sz="1600" dirty="0" err="1">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Snownlp</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主要功能包括：</a:t>
            </a:r>
          </a:p>
          <a:p>
            <a:pPr marL="285750" indent="-285750">
              <a:lnSpc>
                <a:spcPct val="150000"/>
              </a:lnSpc>
              <a:buFont typeface="Arial" panose="020B0604020202020204" pitchFamily="34" charset="0"/>
              <a:buChar char="•"/>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中文分词</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算法是</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Character-Based Generative Model)</a:t>
            </a:r>
          </a:p>
          <a:p>
            <a:pPr marL="285750" indent="-285750">
              <a:lnSpc>
                <a:spcPct val="150000"/>
              </a:lnSpc>
              <a:buFont typeface="Arial" panose="020B0604020202020204" pitchFamily="34" charset="0"/>
              <a:buChar char="•"/>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词性标注</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原理是</a:t>
            </a:r>
            <a:r>
              <a:rPr lang="en-US" altLang="zh-CN" sz="1600" dirty="0" err="1">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TnT</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3-gram </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隐马</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a:t>
            </a:r>
          </a:p>
          <a:p>
            <a:pPr marL="285750" indent="-285750">
              <a:lnSpc>
                <a:spcPct val="150000"/>
              </a:lnSpc>
              <a:buFont typeface="Arial" panose="020B0604020202020204" pitchFamily="34" charset="0"/>
              <a:buChar char="•"/>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情感分析</a:t>
            </a:r>
          </a:p>
          <a:p>
            <a:pPr marL="285750" indent="-285750">
              <a:lnSpc>
                <a:spcPct val="150000"/>
              </a:lnSpc>
              <a:buFont typeface="Arial" panose="020B0604020202020204" pitchFamily="34" charset="0"/>
              <a:buChar char="•"/>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文本分类</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原理是朴素贝叶斯</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a:t>
            </a:r>
          </a:p>
          <a:p>
            <a:pPr marL="285750" indent="-285750">
              <a:lnSpc>
                <a:spcPct val="150000"/>
              </a:lnSpc>
              <a:buFont typeface="Arial" panose="020B0604020202020204" pitchFamily="34" charset="0"/>
              <a:buChar char="•"/>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转换拼音、繁体转简体</a:t>
            </a:r>
          </a:p>
          <a:p>
            <a:pPr marL="285750" indent="-285750">
              <a:lnSpc>
                <a:spcPct val="150000"/>
              </a:lnSpc>
              <a:buFont typeface="Arial" panose="020B0604020202020204" pitchFamily="34" charset="0"/>
              <a:buChar char="•"/>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提取文本关键词</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原理是</a:t>
            </a:r>
            <a:r>
              <a:rPr lang="en-US" altLang="zh-CN" sz="1600" dirty="0" err="1">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TextRank</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a:t>
            </a:r>
          </a:p>
          <a:p>
            <a:pPr marL="285750" indent="-285750">
              <a:lnSpc>
                <a:spcPct val="150000"/>
              </a:lnSpc>
              <a:buFont typeface="Arial" panose="020B0604020202020204" pitchFamily="34" charset="0"/>
              <a:buChar char="•"/>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提取摘要</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原理是</a:t>
            </a:r>
            <a:r>
              <a:rPr lang="en-US" altLang="zh-CN" sz="1600" dirty="0" err="1">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TextRank</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、分割句子</a:t>
            </a:r>
          </a:p>
          <a:p>
            <a:pPr marL="285750" indent="-285750">
              <a:lnSpc>
                <a:spcPct val="150000"/>
              </a:lnSpc>
              <a:buFont typeface="Arial" panose="020B0604020202020204" pitchFamily="34" charset="0"/>
              <a:buChar char="•"/>
            </a:pP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文本相似</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a:t>
            </a:r>
            <a:r>
              <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原理是</a:t>
            </a:r>
            <a:r>
              <a:rPr lang="en-US" altLang="zh-CN"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BM25)</a:t>
            </a:r>
          </a:p>
          <a:p>
            <a:pPr marL="285750" indent="-285750">
              <a:lnSpc>
                <a:spcPct val="150000"/>
              </a:lnSpc>
              <a:buFont typeface="Arial" panose="020B0604020202020204" pitchFamily="34" charset="0"/>
              <a:buChar char="•"/>
            </a:pPr>
            <a:endParaRPr lang="zh-CN" altLang="en-US" sz="1600"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endParaRPr>
          </a:p>
        </p:txBody>
      </p:sp>
      <p:pic>
        <p:nvPicPr>
          <p:cNvPr id="4" name="图片 3">
            <a:extLst>
              <a:ext uri="{FF2B5EF4-FFF2-40B4-BE49-F238E27FC236}">
                <a16:creationId xmlns:a16="http://schemas.microsoft.com/office/drawing/2014/main" id="{10344F71-6FAB-80AA-3BF2-9657665B5E3A}"/>
              </a:ext>
            </a:extLst>
          </p:cNvPr>
          <p:cNvPicPr>
            <a:picLocks noChangeAspect="1"/>
          </p:cNvPicPr>
          <p:nvPr/>
        </p:nvPicPr>
        <p:blipFill>
          <a:blip r:embed="rId3"/>
          <a:stretch>
            <a:fillRect/>
          </a:stretch>
        </p:blipFill>
        <p:spPr>
          <a:xfrm>
            <a:off x="6033433" y="3215642"/>
            <a:ext cx="5415617" cy="3222705"/>
          </a:xfrm>
          <a:prstGeom prst="rect">
            <a:avLst/>
          </a:prstGeom>
        </p:spPr>
      </p:pic>
    </p:spTree>
    <p:extLst>
      <p:ext uri="{BB962C8B-B14F-4D97-AF65-F5344CB8AC3E}">
        <p14:creationId xmlns:p14="http://schemas.microsoft.com/office/powerpoint/2010/main" val="224368226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482540" y="1663025"/>
            <a:ext cx="4508560" cy="1384995"/>
          </a:xfrm>
          <a:prstGeom prst="rect">
            <a:avLst/>
          </a:prstGeom>
          <a:noFill/>
        </p:spPr>
        <p:txBody>
          <a:bodyPr wrap="square" rtlCol="0">
            <a:spAutoFit/>
          </a:bodyPr>
          <a:lstStyle/>
          <a:p>
            <a:r>
              <a:rPr lang="en-US" altLang="zh-CN" sz="4400" dirty="0">
                <a:solidFill>
                  <a:srgbClr val="08AEEA"/>
                </a:solidFill>
              </a:rPr>
              <a:t>SnowNLP</a:t>
            </a:r>
            <a:r>
              <a:rPr lang="zh-CN" altLang="en-US" sz="4000" dirty="0">
                <a:solidFill>
                  <a:srgbClr val="08AEEA"/>
                </a:solidFill>
              </a:rPr>
              <a:t>与</a:t>
            </a:r>
            <a:r>
              <a:rPr lang="en-US" altLang="zh-CN" sz="4400" dirty="0" err="1">
                <a:solidFill>
                  <a:srgbClr val="08AEEA"/>
                </a:solidFill>
              </a:rPr>
              <a:t>jieba</a:t>
            </a:r>
            <a:r>
              <a:rPr lang="zh-CN" altLang="en-US" sz="4000" dirty="0">
                <a:solidFill>
                  <a:srgbClr val="08AEEA"/>
                </a:solidFill>
              </a:rPr>
              <a:t>分词对比</a:t>
            </a:r>
          </a:p>
        </p:txBody>
      </p:sp>
      <p:sp>
        <p:nvSpPr>
          <p:cNvPr id="15" name="文本框 14"/>
          <p:cNvSpPr txBox="1"/>
          <p:nvPr/>
        </p:nvSpPr>
        <p:spPr>
          <a:xfrm>
            <a:off x="482540" y="1318635"/>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696787" cy="901673"/>
            <a:chOff x="6171606" y="2363147"/>
            <a:chExt cx="2696787"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07</a:t>
              </a:r>
              <a:endParaRPr lang="zh-CN" altLang="en-US" sz="2800" dirty="0">
                <a:solidFill>
                  <a:schemeClr val="tx1">
                    <a:lumMod val="85000"/>
                    <a:lumOff val="15000"/>
                  </a:schemeClr>
                </a:solidFill>
              </a:endParaRPr>
            </a:p>
          </p:txBody>
        </p:sp>
        <p:sp>
          <p:nvSpPr>
            <p:cNvPr id="36" name="文本框 35"/>
            <p:cNvSpPr txBox="1"/>
            <p:nvPr/>
          </p:nvSpPr>
          <p:spPr>
            <a:xfrm>
              <a:off x="7247436" y="2552373"/>
              <a:ext cx="1620957" cy="523220"/>
            </a:xfrm>
            <a:prstGeom prst="rect">
              <a:avLst/>
            </a:prstGeom>
            <a:noFill/>
          </p:spPr>
          <p:txBody>
            <a:bodyPr wrap="none" rtlCol="0">
              <a:spAutoFit/>
            </a:bodyPr>
            <a:lstStyle/>
            <a:p>
              <a:r>
                <a:rPr lang="zh-CN" altLang="en-US" sz="2800" dirty="0">
                  <a:solidFill>
                    <a:schemeClr val="tx1">
                      <a:lumMod val="85000"/>
                      <a:lumOff val="15000"/>
                    </a:schemeClr>
                  </a:solidFill>
                </a:rPr>
                <a:t>情感分析</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a:extLst>
              <a:ext uri="{FF2B5EF4-FFF2-40B4-BE49-F238E27FC236}">
                <a16:creationId xmlns:a16="http://schemas.microsoft.com/office/drawing/2014/main" id="{A1565432-975E-56B8-17B9-B670B5B0DBA3}"/>
              </a:ext>
            </a:extLst>
          </p:cNvPr>
          <p:cNvPicPr>
            <a:picLocks noChangeAspect="1"/>
          </p:cNvPicPr>
          <p:nvPr/>
        </p:nvPicPr>
        <p:blipFill>
          <a:blip r:embed="rId3"/>
          <a:stretch>
            <a:fillRect/>
          </a:stretch>
        </p:blipFill>
        <p:spPr>
          <a:xfrm>
            <a:off x="542925" y="3429000"/>
            <a:ext cx="11399976" cy="2267369"/>
          </a:xfrm>
          <a:prstGeom prst="rect">
            <a:avLst/>
          </a:prstGeom>
        </p:spPr>
      </p:pic>
    </p:spTree>
    <p:extLst>
      <p:ext uri="{BB962C8B-B14F-4D97-AF65-F5344CB8AC3E}">
        <p14:creationId xmlns:p14="http://schemas.microsoft.com/office/powerpoint/2010/main" val="323087011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482540" y="1663025"/>
            <a:ext cx="2651185" cy="1938992"/>
          </a:xfrm>
          <a:prstGeom prst="rect">
            <a:avLst/>
          </a:prstGeom>
          <a:noFill/>
        </p:spPr>
        <p:txBody>
          <a:bodyPr wrap="square" rtlCol="0">
            <a:spAutoFit/>
          </a:bodyPr>
          <a:lstStyle/>
          <a:p>
            <a:r>
              <a:rPr lang="zh-CN" altLang="en-US" sz="4000" dirty="0">
                <a:solidFill>
                  <a:srgbClr val="08AEEA"/>
                </a:solidFill>
              </a:rPr>
              <a:t>我真的很喜欢暨南大学</a:t>
            </a:r>
          </a:p>
        </p:txBody>
      </p:sp>
      <p:sp>
        <p:nvSpPr>
          <p:cNvPr id="15" name="文本框 14"/>
          <p:cNvSpPr txBox="1"/>
          <p:nvPr/>
        </p:nvSpPr>
        <p:spPr>
          <a:xfrm>
            <a:off x="482540" y="1318635"/>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696787" cy="901673"/>
            <a:chOff x="6171606" y="2363147"/>
            <a:chExt cx="2696787"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07</a:t>
              </a:r>
              <a:endParaRPr lang="zh-CN" altLang="en-US" sz="2800" dirty="0">
                <a:solidFill>
                  <a:schemeClr val="tx1">
                    <a:lumMod val="85000"/>
                    <a:lumOff val="15000"/>
                  </a:schemeClr>
                </a:solidFill>
              </a:endParaRPr>
            </a:p>
          </p:txBody>
        </p:sp>
        <p:sp>
          <p:nvSpPr>
            <p:cNvPr id="36" name="文本框 35"/>
            <p:cNvSpPr txBox="1"/>
            <p:nvPr/>
          </p:nvSpPr>
          <p:spPr>
            <a:xfrm>
              <a:off x="7247436" y="2552373"/>
              <a:ext cx="1620957" cy="523220"/>
            </a:xfrm>
            <a:prstGeom prst="rect">
              <a:avLst/>
            </a:prstGeom>
            <a:noFill/>
          </p:spPr>
          <p:txBody>
            <a:bodyPr wrap="none" rtlCol="0">
              <a:spAutoFit/>
            </a:bodyPr>
            <a:lstStyle/>
            <a:p>
              <a:r>
                <a:rPr lang="zh-CN" altLang="en-US" sz="2800" dirty="0">
                  <a:solidFill>
                    <a:schemeClr val="tx1">
                      <a:lumMod val="85000"/>
                      <a:lumOff val="15000"/>
                    </a:schemeClr>
                  </a:solidFill>
                </a:rPr>
                <a:t>情感分析</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descr="电脑萤幕的截图&#10;&#10;描述已自动生成">
            <a:extLst>
              <a:ext uri="{FF2B5EF4-FFF2-40B4-BE49-F238E27FC236}">
                <a16:creationId xmlns:a16="http://schemas.microsoft.com/office/drawing/2014/main" id="{D57EF788-A2D9-9DD1-498F-2192F6D80AEA}"/>
              </a:ext>
            </a:extLst>
          </p:cNvPr>
          <p:cNvPicPr>
            <a:picLocks noChangeAspect="1"/>
          </p:cNvPicPr>
          <p:nvPr/>
        </p:nvPicPr>
        <p:blipFill rotWithShape="1">
          <a:blip r:embed="rId3"/>
          <a:srcRect b="7118"/>
          <a:stretch/>
        </p:blipFill>
        <p:spPr>
          <a:xfrm>
            <a:off x="3575236" y="1170732"/>
            <a:ext cx="8280000" cy="3718471"/>
          </a:xfrm>
          <a:prstGeom prst="rect">
            <a:avLst/>
          </a:prstGeom>
        </p:spPr>
      </p:pic>
      <p:pic>
        <p:nvPicPr>
          <p:cNvPr id="14" name="图片 13" descr="文本&#10;&#10;描述已自动生成">
            <a:extLst>
              <a:ext uri="{FF2B5EF4-FFF2-40B4-BE49-F238E27FC236}">
                <a16:creationId xmlns:a16="http://schemas.microsoft.com/office/drawing/2014/main" id="{3A81CC23-9EAE-C45C-2827-148E51CB1462}"/>
              </a:ext>
            </a:extLst>
          </p:cNvPr>
          <p:cNvPicPr>
            <a:picLocks noChangeAspect="1"/>
          </p:cNvPicPr>
          <p:nvPr/>
        </p:nvPicPr>
        <p:blipFill rotWithShape="1">
          <a:blip r:embed="rId4"/>
          <a:srcRect t="55297"/>
          <a:stretch/>
        </p:blipFill>
        <p:spPr>
          <a:xfrm>
            <a:off x="3575236" y="4889203"/>
            <a:ext cx="8280000" cy="1781175"/>
          </a:xfrm>
          <a:prstGeom prst="rect">
            <a:avLst/>
          </a:prstGeom>
        </p:spPr>
      </p:pic>
    </p:spTree>
    <p:extLst>
      <p:ext uri="{BB962C8B-B14F-4D97-AF65-F5344CB8AC3E}">
        <p14:creationId xmlns:p14="http://schemas.microsoft.com/office/powerpoint/2010/main" val="27777152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482540" y="948650"/>
            <a:ext cx="3411088" cy="1323439"/>
          </a:xfrm>
          <a:prstGeom prst="rect">
            <a:avLst/>
          </a:prstGeom>
          <a:noFill/>
        </p:spPr>
        <p:txBody>
          <a:bodyPr wrap="square" rtlCol="0">
            <a:spAutoFit/>
          </a:bodyPr>
          <a:lstStyle/>
          <a:p>
            <a:r>
              <a:rPr lang="zh-CN" altLang="en-US" sz="4000" dirty="0">
                <a:solidFill>
                  <a:srgbClr val="08AEEA"/>
                </a:solidFill>
              </a:rPr>
              <a:t>情感分析</a:t>
            </a:r>
          </a:p>
          <a:p>
            <a:endParaRPr lang="zh-CN" altLang="en-US" sz="4000" dirty="0">
              <a:solidFill>
                <a:srgbClr val="08AEEA"/>
              </a:solidFill>
            </a:endParaRPr>
          </a:p>
        </p:txBody>
      </p:sp>
      <p:sp>
        <p:nvSpPr>
          <p:cNvPr id="15" name="文本框 14"/>
          <p:cNvSpPr txBox="1"/>
          <p:nvPr/>
        </p:nvSpPr>
        <p:spPr>
          <a:xfrm>
            <a:off x="482540" y="604260"/>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696787" cy="901673"/>
            <a:chOff x="6171606" y="2363147"/>
            <a:chExt cx="2696787"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07</a:t>
              </a:r>
              <a:endParaRPr lang="zh-CN" altLang="en-US" sz="2800" dirty="0">
                <a:solidFill>
                  <a:schemeClr val="tx1">
                    <a:lumMod val="85000"/>
                    <a:lumOff val="15000"/>
                  </a:schemeClr>
                </a:solidFill>
              </a:endParaRPr>
            </a:p>
          </p:txBody>
        </p:sp>
        <p:sp>
          <p:nvSpPr>
            <p:cNvPr id="36" name="文本框 35"/>
            <p:cNvSpPr txBox="1"/>
            <p:nvPr/>
          </p:nvSpPr>
          <p:spPr>
            <a:xfrm>
              <a:off x="7247436" y="2552373"/>
              <a:ext cx="1620957" cy="523220"/>
            </a:xfrm>
            <a:prstGeom prst="rect">
              <a:avLst/>
            </a:prstGeom>
            <a:noFill/>
          </p:spPr>
          <p:txBody>
            <a:bodyPr wrap="none" rtlCol="0">
              <a:spAutoFit/>
            </a:bodyPr>
            <a:lstStyle/>
            <a:p>
              <a:r>
                <a:rPr lang="zh-CN" altLang="en-US" sz="2800" dirty="0">
                  <a:solidFill>
                    <a:schemeClr val="tx1">
                      <a:lumMod val="85000"/>
                      <a:lumOff val="15000"/>
                    </a:schemeClr>
                  </a:solidFill>
                </a:rPr>
                <a:t>情感分析</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descr="图表, 直方图&#10;&#10;描述已自动生成">
            <a:extLst>
              <a:ext uri="{FF2B5EF4-FFF2-40B4-BE49-F238E27FC236}">
                <a16:creationId xmlns:a16="http://schemas.microsoft.com/office/drawing/2014/main" id="{E7E2C222-D2A9-1C25-4051-C45E67A41E45}"/>
              </a:ext>
            </a:extLst>
          </p:cNvPr>
          <p:cNvPicPr>
            <a:picLocks noChangeAspect="1"/>
          </p:cNvPicPr>
          <p:nvPr/>
        </p:nvPicPr>
        <p:blipFill rotWithShape="1">
          <a:blip r:embed="rId3"/>
          <a:srcRect t="6154"/>
          <a:stretch/>
        </p:blipFill>
        <p:spPr bwMode="auto">
          <a:xfrm>
            <a:off x="482540" y="1610369"/>
            <a:ext cx="5274310" cy="3712210"/>
          </a:xfrm>
          <a:prstGeom prst="rect">
            <a:avLst/>
          </a:prstGeom>
          <a:ln>
            <a:noFill/>
          </a:ln>
          <a:extLst>
            <a:ext uri="{53640926-AAD7-44D8-BBD7-CCE9431645EC}">
              <a14:shadowObscured xmlns:a14="http://schemas.microsoft.com/office/drawing/2010/main"/>
            </a:ext>
          </a:extLst>
        </p:spPr>
      </p:pic>
      <p:pic>
        <p:nvPicPr>
          <p:cNvPr id="14" name="图片 13" descr="图形用户界面, 文本, 应用程序&#10;&#10;描述已自动生成">
            <a:extLst>
              <a:ext uri="{FF2B5EF4-FFF2-40B4-BE49-F238E27FC236}">
                <a16:creationId xmlns:a16="http://schemas.microsoft.com/office/drawing/2014/main" id="{3A1E93F4-9445-9749-F8A2-0BEC95AC6B93}"/>
              </a:ext>
            </a:extLst>
          </p:cNvPr>
          <p:cNvPicPr>
            <a:picLocks noChangeAspect="1"/>
          </p:cNvPicPr>
          <p:nvPr/>
        </p:nvPicPr>
        <p:blipFill rotWithShape="1">
          <a:blip r:embed="rId4"/>
          <a:srcRect r="67685" b="8237"/>
          <a:stretch/>
        </p:blipFill>
        <p:spPr>
          <a:xfrm>
            <a:off x="5954394" y="2592828"/>
            <a:ext cx="4523105" cy="3913832"/>
          </a:xfrm>
          <a:prstGeom prst="rect">
            <a:avLst/>
          </a:prstGeom>
        </p:spPr>
      </p:pic>
    </p:spTree>
    <p:extLst>
      <p:ext uri="{BB962C8B-B14F-4D97-AF65-F5344CB8AC3E}">
        <p14:creationId xmlns:p14="http://schemas.microsoft.com/office/powerpoint/2010/main" val="332259605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482540" y="948650"/>
            <a:ext cx="3411088" cy="1323439"/>
          </a:xfrm>
          <a:prstGeom prst="rect">
            <a:avLst/>
          </a:prstGeom>
          <a:noFill/>
        </p:spPr>
        <p:txBody>
          <a:bodyPr wrap="square" rtlCol="0">
            <a:spAutoFit/>
          </a:bodyPr>
          <a:lstStyle/>
          <a:p>
            <a:r>
              <a:rPr lang="zh-CN" altLang="en-US" sz="4000" dirty="0">
                <a:solidFill>
                  <a:srgbClr val="08AEEA"/>
                </a:solidFill>
              </a:rPr>
              <a:t>情感波动分析</a:t>
            </a:r>
          </a:p>
          <a:p>
            <a:endParaRPr lang="zh-CN" altLang="en-US" sz="4000" dirty="0">
              <a:solidFill>
                <a:srgbClr val="08AEEA"/>
              </a:solidFill>
            </a:endParaRPr>
          </a:p>
        </p:txBody>
      </p:sp>
      <p:sp>
        <p:nvSpPr>
          <p:cNvPr id="15" name="文本框 14"/>
          <p:cNvSpPr txBox="1"/>
          <p:nvPr/>
        </p:nvSpPr>
        <p:spPr>
          <a:xfrm>
            <a:off x="482540" y="604260"/>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696787" cy="901673"/>
            <a:chOff x="6171606" y="2363147"/>
            <a:chExt cx="2696787"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07</a:t>
              </a:r>
              <a:endParaRPr lang="zh-CN" altLang="en-US" sz="2800" dirty="0">
                <a:solidFill>
                  <a:schemeClr val="tx1">
                    <a:lumMod val="85000"/>
                    <a:lumOff val="15000"/>
                  </a:schemeClr>
                </a:solidFill>
              </a:endParaRPr>
            </a:p>
          </p:txBody>
        </p:sp>
        <p:sp>
          <p:nvSpPr>
            <p:cNvPr id="36" name="文本框 35"/>
            <p:cNvSpPr txBox="1"/>
            <p:nvPr/>
          </p:nvSpPr>
          <p:spPr>
            <a:xfrm>
              <a:off x="7247436" y="2552373"/>
              <a:ext cx="1620957" cy="523220"/>
            </a:xfrm>
            <a:prstGeom prst="rect">
              <a:avLst/>
            </a:prstGeom>
            <a:noFill/>
          </p:spPr>
          <p:txBody>
            <a:bodyPr wrap="none" rtlCol="0">
              <a:spAutoFit/>
            </a:bodyPr>
            <a:lstStyle/>
            <a:p>
              <a:r>
                <a:rPr lang="zh-CN" altLang="en-US" sz="2800" dirty="0">
                  <a:solidFill>
                    <a:schemeClr val="tx1">
                      <a:lumMod val="85000"/>
                      <a:lumOff val="15000"/>
                    </a:schemeClr>
                  </a:solidFill>
                </a:rPr>
                <a:t>情感分析</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 name="图片 15" descr="图表, 条形图&#10;&#10;描述已自动生成">
            <a:extLst>
              <a:ext uri="{FF2B5EF4-FFF2-40B4-BE49-F238E27FC236}">
                <a16:creationId xmlns:a16="http://schemas.microsoft.com/office/drawing/2014/main" id="{4366A634-5DD0-8571-0B22-C02790CA9643}"/>
              </a:ext>
            </a:extLst>
          </p:cNvPr>
          <p:cNvPicPr>
            <a:picLocks noChangeAspect="1"/>
          </p:cNvPicPr>
          <p:nvPr/>
        </p:nvPicPr>
        <p:blipFill rotWithShape="1">
          <a:blip r:embed="rId3"/>
          <a:srcRect t="5281"/>
          <a:stretch/>
        </p:blipFill>
        <p:spPr>
          <a:xfrm>
            <a:off x="577447" y="1610369"/>
            <a:ext cx="5274310" cy="3747144"/>
          </a:xfrm>
          <a:prstGeom prst="rect">
            <a:avLst/>
          </a:prstGeom>
        </p:spPr>
      </p:pic>
    </p:spTree>
    <p:extLst>
      <p:ext uri="{BB962C8B-B14F-4D97-AF65-F5344CB8AC3E}">
        <p14:creationId xmlns:p14="http://schemas.microsoft.com/office/powerpoint/2010/main" val="120784416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479425" y="1040705"/>
            <a:ext cx="4417764" cy="706755"/>
          </a:xfrm>
          <a:prstGeom prst="rect">
            <a:avLst/>
          </a:prstGeom>
          <a:noFill/>
        </p:spPr>
        <p:txBody>
          <a:bodyPr wrap="square" rtlCol="0">
            <a:spAutoFit/>
          </a:bodyPr>
          <a:lstStyle/>
          <a:p>
            <a:r>
              <a:rPr lang="zh-CN" altLang="en-US" sz="4000" dirty="0">
                <a:solidFill>
                  <a:srgbClr val="08AEEA"/>
                </a:solidFill>
              </a:rPr>
              <a:t>Kaggle</a:t>
            </a:r>
          </a:p>
        </p:txBody>
      </p:sp>
      <p:sp>
        <p:nvSpPr>
          <p:cNvPr id="14" name="文本框 13"/>
          <p:cNvSpPr txBox="1"/>
          <p:nvPr/>
        </p:nvSpPr>
        <p:spPr>
          <a:xfrm>
            <a:off x="521391" y="1685766"/>
            <a:ext cx="3852306" cy="1476375"/>
          </a:xfrm>
          <a:prstGeom prst="rect">
            <a:avLst/>
          </a:prstGeom>
          <a:noFill/>
        </p:spPr>
        <p:txBody>
          <a:bodyPr wrap="square" rtlCol="0">
            <a:spAutoFit/>
          </a:bodyPr>
          <a:lstStyle/>
          <a:p>
            <a:pPr>
              <a:lnSpc>
                <a:spcPts val="1800"/>
              </a:lnSpc>
            </a:pPr>
            <a:r>
              <a:rPr lang="zh-CN" altLang="en-US"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从</a:t>
            </a:r>
            <a:r>
              <a:rPr lang="en-US" altLang="zh-CN"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kaggle</a:t>
            </a:r>
            <a:r>
              <a:rPr lang="zh-CN" altLang="en-US"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上下载的Face Mask Detection一共有853张照片，3类标注都存储在</a:t>
            </a:r>
            <a:r>
              <a:rPr lang="en-US" altLang="zh-CN"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XML</a:t>
            </a:r>
            <a:r>
              <a:rPr lang="zh-CN" altLang="en-US"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文件当中，而在对</a:t>
            </a:r>
            <a:r>
              <a:rPr lang="en-US" altLang="zh-CN"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XML</a:t>
            </a:r>
            <a:r>
              <a:rPr lang="zh-CN" altLang="en-US"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文件进行了一定处理后，并且符合了百度智能云的标准，上传训练人脸口罩检测神经网络模型</a:t>
            </a:r>
          </a:p>
        </p:txBody>
      </p:sp>
      <p:sp>
        <p:nvSpPr>
          <p:cNvPr id="15" name="文本框 14"/>
          <p:cNvSpPr txBox="1"/>
          <p:nvPr/>
        </p:nvSpPr>
        <p:spPr>
          <a:xfrm>
            <a:off x="581025" y="713361"/>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sp>
        <p:nvSpPr>
          <p:cNvPr id="16" name="文本框 15"/>
          <p:cNvSpPr txBox="1"/>
          <p:nvPr/>
        </p:nvSpPr>
        <p:spPr>
          <a:xfrm>
            <a:off x="479425" y="3662645"/>
            <a:ext cx="4417764" cy="706755"/>
          </a:xfrm>
          <a:prstGeom prst="rect">
            <a:avLst/>
          </a:prstGeom>
          <a:noFill/>
        </p:spPr>
        <p:txBody>
          <a:bodyPr wrap="square" rtlCol="0">
            <a:spAutoFit/>
          </a:bodyPr>
          <a:lstStyle/>
          <a:p>
            <a:r>
              <a:rPr lang="en-US" altLang="zh-CN" sz="4000" dirty="0">
                <a:solidFill>
                  <a:srgbClr val="08AEEA"/>
                </a:solidFill>
              </a:rPr>
              <a:t>A</a:t>
            </a:r>
            <a:r>
              <a:rPr lang="zh-CN" altLang="en-US" sz="4000" dirty="0">
                <a:solidFill>
                  <a:srgbClr val="08AEEA"/>
                </a:solidFill>
              </a:rPr>
              <a:t>i</a:t>
            </a:r>
            <a:r>
              <a:rPr lang="en-US" altLang="zh-CN" sz="4000" dirty="0">
                <a:solidFill>
                  <a:srgbClr val="08AEEA"/>
                </a:solidFill>
              </a:rPr>
              <a:t>S</a:t>
            </a:r>
            <a:r>
              <a:rPr lang="zh-CN" altLang="en-US" sz="4000" dirty="0">
                <a:solidFill>
                  <a:srgbClr val="08AEEA"/>
                </a:solidFill>
              </a:rPr>
              <a:t>tudio</a:t>
            </a:r>
          </a:p>
        </p:txBody>
      </p:sp>
      <p:sp>
        <p:nvSpPr>
          <p:cNvPr id="17" name="文本框 16"/>
          <p:cNvSpPr txBox="1"/>
          <p:nvPr/>
        </p:nvSpPr>
        <p:spPr>
          <a:xfrm>
            <a:off x="521391" y="4298181"/>
            <a:ext cx="3852306" cy="1014730"/>
          </a:xfrm>
          <a:prstGeom prst="rect">
            <a:avLst/>
          </a:prstGeom>
          <a:noFill/>
        </p:spPr>
        <p:txBody>
          <a:bodyPr wrap="square" rtlCol="0">
            <a:spAutoFit/>
          </a:bodyPr>
          <a:lstStyle/>
          <a:p>
            <a:pPr>
              <a:lnSpc>
                <a:spcPts val="1800"/>
              </a:lnSpc>
            </a:pPr>
            <a:r>
              <a:rPr lang="en-US" altLang="zh-CN"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AIStudio</a:t>
            </a:r>
            <a:r>
              <a:rPr lang="zh-CN" altLang="en-US"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上下载的资料为ChnSentiCorp中文情感分类，主要是通过新闻来分析关于疫情的正负面评价。</a:t>
            </a:r>
          </a:p>
        </p:txBody>
      </p:sp>
      <p:grpSp>
        <p:nvGrpSpPr>
          <p:cNvPr id="34" name="组合 33"/>
          <p:cNvGrpSpPr/>
          <p:nvPr/>
        </p:nvGrpSpPr>
        <p:grpSpPr>
          <a:xfrm>
            <a:off x="8662333" y="162109"/>
            <a:ext cx="3392310" cy="901673"/>
            <a:chOff x="6171606" y="2363147"/>
            <a:chExt cx="3392310"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01</a:t>
              </a:r>
              <a:endParaRPr lang="zh-CN" altLang="en-US" sz="2800" dirty="0">
                <a:solidFill>
                  <a:schemeClr val="tx1">
                    <a:lumMod val="85000"/>
                    <a:lumOff val="15000"/>
                  </a:schemeClr>
                </a:solidFill>
              </a:endParaRPr>
            </a:p>
          </p:txBody>
        </p:sp>
        <p:sp>
          <p:nvSpPr>
            <p:cNvPr id="36" name="文本框 35"/>
            <p:cNvSpPr txBox="1"/>
            <p:nvPr/>
          </p:nvSpPr>
          <p:spPr>
            <a:xfrm>
              <a:off x="7247436" y="2552373"/>
              <a:ext cx="2316480" cy="521970"/>
            </a:xfrm>
            <a:prstGeom prst="rect">
              <a:avLst/>
            </a:prstGeom>
            <a:noFill/>
          </p:spPr>
          <p:txBody>
            <a:bodyPr wrap="none" rtlCol="0">
              <a:spAutoFit/>
            </a:bodyPr>
            <a:lstStyle/>
            <a:p>
              <a:r>
                <a:rPr lang="zh-CN" altLang="en-US" sz="2800" dirty="0">
                  <a:solidFill>
                    <a:schemeClr val="tx1">
                      <a:lumMod val="85000"/>
                      <a:lumOff val="15000"/>
                    </a:schemeClr>
                  </a:solidFill>
                </a:rPr>
                <a:t>数据集的收集</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2" name="图片 -2147482617"/>
          <p:cNvPicPr>
            <a:picLocks noChangeAspect="1"/>
          </p:cNvPicPr>
          <p:nvPr/>
        </p:nvPicPr>
        <p:blipFill>
          <a:blip r:embed="rId3"/>
          <a:stretch>
            <a:fillRect/>
          </a:stretch>
        </p:blipFill>
        <p:spPr>
          <a:xfrm>
            <a:off x="6075680" y="1116330"/>
            <a:ext cx="5345430" cy="462597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8" presetClass="entr" presetSubtype="16"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amond(in)">
                                      <p:cBhvr>
                                        <p:cTn id="3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482540" y="948650"/>
            <a:ext cx="3411088" cy="1323439"/>
          </a:xfrm>
          <a:prstGeom prst="rect">
            <a:avLst/>
          </a:prstGeom>
          <a:noFill/>
        </p:spPr>
        <p:txBody>
          <a:bodyPr wrap="square" rtlCol="0">
            <a:spAutoFit/>
          </a:bodyPr>
          <a:lstStyle/>
          <a:p>
            <a:r>
              <a:rPr lang="zh-CN" altLang="en-US" sz="4000" dirty="0">
                <a:solidFill>
                  <a:srgbClr val="08AEEA"/>
                </a:solidFill>
              </a:rPr>
              <a:t>情感波动分析</a:t>
            </a:r>
          </a:p>
          <a:p>
            <a:endParaRPr lang="zh-CN" altLang="en-US" sz="4000" dirty="0">
              <a:solidFill>
                <a:srgbClr val="08AEEA"/>
              </a:solidFill>
            </a:endParaRPr>
          </a:p>
        </p:txBody>
      </p:sp>
      <p:sp>
        <p:nvSpPr>
          <p:cNvPr id="15" name="文本框 14"/>
          <p:cNvSpPr txBox="1"/>
          <p:nvPr/>
        </p:nvSpPr>
        <p:spPr>
          <a:xfrm>
            <a:off x="482540" y="604260"/>
            <a:ext cx="2536153" cy="350352"/>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Lorem ipsum dolor sit</a:t>
            </a:r>
          </a:p>
        </p:txBody>
      </p:sp>
      <p:grpSp>
        <p:nvGrpSpPr>
          <p:cNvPr id="34" name="组合 33"/>
          <p:cNvGrpSpPr/>
          <p:nvPr/>
        </p:nvGrpSpPr>
        <p:grpSpPr>
          <a:xfrm>
            <a:off x="8662333" y="162109"/>
            <a:ext cx="2696787" cy="901673"/>
            <a:chOff x="6171606" y="2363147"/>
            <a:chExt cx="2696787" cy="901673"/>
          </a:xfrm>
        </p:grpSpPr>
        <p:sp>
          <p:nvSpPr>
            <p:cNvPr id="35" name="文本框 34"/>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07</a:t>
              </a:r>
              <a:endParaRPr lang="zh-CN" altLang="en-US" sz="2800" dirty="0">
                <a:solidFill>
                  <a:schemeClr val="tx1">
                    <a:lumMod val="85000"/>
                    <a:lumOff val="15000"/>
                  </a:schemeClr>
                </a:solidFill>
              </a:endParaRPr>
            </a:p>
          </p:txBody>
        </p:sp>
        <p:sp>
          <p:nvSpPr>
            <p:cNvPr id="36" name="文本框 35"/>
            <p:cNvSpPr txBox="1"/>
            <p:nvPr/>
          </p:nvSpPr>
          <p:spPr>
            <a:xfrm>
              <a:off x="7247436" y="2552373"/>
              <a:ext cx="1620957" cy="523220"/>
            </a:xfrm>
            <a:prstGeom prst="rect">
              <a:avLst/>
            </a:prstGeom>
            <a:noFill/>
          </p:spPr>
          <p:txBody>
            <a:bodyPr wrap="none" rtlCol="0">
              <a:spAutoFit/>
            </a:bodyPr>
            <a:lstStyle/>
            <a:p>
              <a:r>
                <a:rPr lang="zh-CN" altLang="en-US" sz="2800" dirty="0">
                  <a:solidFill>
                    <a:schemeClr val="tx1">
                      <a:lumMod val="85000"/>
                      <a:lumOff val="15000"/>
                    </a:schemeClr>
                  </a:solidFill>
                </a:rPr>
                <a:t>情感分析</a:t>
              </a:r>
            </a:p>
          </p:txBody>
        </p:sp>
        <p:sp>
          <p:nvSpPr>
            <p:cNvPr id="37" name="椭圆 3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Rectangle 2">
            <a:extLst>
              <a:ext uri="{FF2B5EF4-FFF2-40B4-BE49-F238E27FC236}">
                <a16:creationId xmlns:a16="http://schemas.microsoft.com/office/drawing/2014/main" id="{FB56CE0B-01FE-FEC5-DE17-C452261A0CA3}"/>
              </a:ext>
            </a:extLst>
          </p:cNvPr>
          <p:cNvSpPr>
            <a:spLocks noChangeArrowheads="1"/>
          </p:cNvSpPr>
          <p:nvPr/>
        </p:nvSpPr>
        <p:spPr bwMode="auto">
          <a:xfrm>
            <a:off x="664234" y="1927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 name="图片 15" descr="图表, 条形图&#10;&#10;描述已自动生成">
            <a:extLst>
              <a:ext uri="{FF2B5EF4-FFF2-40B4-BE49-F238E27FC236}">
                <a16:creationId xmlns:a16="http://schemas.microsoft.com/office/drawing/2014/main" id="{4366A634-5DD0-8571-0B22-C02790CA9643}"/>
              </a:ext>
            </a:extLst>
          </p:cNvPr>
          <p:cNvPicPr>
            <a:picLocks noChangeAspect="1"/>
          </p:cNvPicPr>
          <p:nvPr/>
        </p:nvPicPr>
        <p:blipFill rotWithShape="1">
          <a:blip r:embed="rId3"/>
          <a:srcRect t="5281"/>
          <a:stretch/>
        </p:blipFill>
        <p:spPr>
          <a:xfrm>
            <a:off x="577447" y="1610369"/>
            <a:ext cx="5274310" cy="3747144"/>
          </a:xfrm>
          <a:prstGeom prst="rect">
            <a:avLst/>
          </a:prstGeom>
        </p:spPr>
      </p:pic>
      <p:pic>
        <p:nvPicPr>
          <p:cNvPr id="11" name="图片 10">
            <a:extLst>
              <a:ext uri="{FF2B5EF4-FFF2-40B4-BE49-F238E27FC236}">
                <a16:creationId xmlns:a16="http://schemas.microsoft.com/office/drawing/2014/main" id="{3D83BB2B-ABEF-DB52-63D8-BB2C0CBDAB0E}"/>
              </a:ext>
            </a:extLst>
          </p:cNvPr>
          <p:cNvPicPr>
            <a:picLocks noChangeAspect="1"/>
          </p:cNvPicPr>
          <p:nvPr/>
        </p:nvPicPr>
        <p:blipFill rotWithShape="1">
          <a:blip r:embed="rId4"/>
          <a:srcRect t="5854"/>
          <a:stretch/>
        </p:blipFill>
        <p:spPr bwMode="auto">
          <a:xfrm>
            <a:off x="6435150" y="2272089"/>
            <a:ext cx="5274310" cy="37242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0173969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椭圆 34"/>
          <p:cNvSpPr/>
          <p:nvPr/>
        </p:nvSpPr>
        <p:spPr>
          <a:xfrm>
            <a:off x="9010650" y="-4128056"/>
            <a:ext cx="7353300" cy="7353300"/>
          </a:xfrm>
          <a:prstGeom prst="ellipse">
            <a:avLst/>
          </a:prstGeom>
          <a:solidFill>
            <a:srgbClr val="08AEE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椭圆 35"/>
          <p:cNvSpPr/>
          <p:nvPr/>
        </p:nvSpPr>
        <p:spPr>
          <a:xfrm>
            <a:off x="11382949" y="600944"/>
            <a:ext cx="4160659" cy="4160659"/>
          </a:xfrm>
          <a:prstGeom prst="ellipse">
            <a:avLst/>
          </a:prstGeom>
          <a:solidFill>
            <a:srgbClr val="2AF59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文本框 1"/>
          <p:cNvSpPr txBox="1"/>
          <p:nvPr/>
        </p:nvSpPr>
        <p:spPr>
          <a:xfrm>
            <a:off x="404131" y="320327"/>
            <a:ext cx="5691869" cy="1323439"/>
          </a:xfrm>
          <a:prstGeom prst="rect">
            <a:avLst/>
          </a:prstGeom>
          <a:noFill/>
        </p:spPr>
        <p:txBody>
          <a:bodyPr wrap="square" rtlCol="0">
            <a:spAutoFit/>
          </a:bodyPr>
          <a:lstStyle/>
          <a:p>
            <a:r>
              <a:rPr lang="zh-CN" altLang="en-US" sz="8000" dirty="0">
                <a:solidFill>
                  <a:schemeClr val="tx1">
                    <a:lumMod val="50000"/>
                    <a:lumOff val="50000"/>
                  </a:schemeClr>
                </a:solidFill>
                <a:latin typeface="+mj-ea"/>
                <a:ea typeface="+mj-ea"/>
              </a:rPr>
              <a:t>后续展望</a:t>
            </a:r>
            <a:endParaRPr lang="zh-CN" altLang="en-US" sz="8000" dirty="0">
              <a:gradFill>
                <a:gsLst>
                  <a:gs pos="0">
                    <a:srgbClr val="08AEEA"/>
                  </a:gs>
                  <a:gs pos="100000">
                    <a:srgbClr val="2AF598"/>
                  </a:gs>
                </a:gsLst>
                <a:lin ang="2700000" scaled="0"/>
              </a:gradFill>
              <a:latin typeface="+mj-ea"/>
              <a:ea typeface="+mj-ea"/>
            </a:endParaRPr>
          </a:p>
        </p:txBody>
      </p:sp>
      <p:grpSp>
        <p:nvGrpSpPr>
          <p:cNvPr id="11" name="组合 10"/>
          <p:cNvGrpSpPr/>
          <p:nvPr/>
        </p:nvGrpSpPr>
        <p:grpSpPr>
          <a:xfrm>
            <a:off x="6618930" y="1968828"/>
            <a:ext cx="3055859" cy="901673"/>
            <a:chOff x="6171606" y="2363147"/>
            <a:chExt cx="3055859" cy="901673"/>
          </a:xfrm>
        </p:grpSpPr>
        <p:sp>
          <p:nvSpPr>
            <p:cNvPr id="4" name="文本框 3"/>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01</a:t>
              </a:r>
              <a:endParaRPr lang="zh-CN" altLang="en-US" sz="2800" dirty="0">
                <a:solidFill>
                  <a:schemeClr val="tx1">
                    <a:lumMod val="85000"/>
                    <a:lumOff val="15000"/>
                  </a:schemeClr>
                </a:solidFill>
              </a:endParaRPr>
            </a:p>
          </p:txBody>
        </p:sp>
        <p:sp>
          <p:nvSpPr>
            <p:cNvPr id="5" name="文本框 4"/>
            <p:cNvSpPr txBox="1"/>
            <p:nvPr/>
          </p:nvSpPr>
          <p:spPr>
            <a:xfrm>
              <a:off x="7247436" y="2552373"/>
              <a:ext cx="1980029" cy="523220"/>
            </a:xfrm>
            <a:prstGeom prst="rect">
              <a:avLst/>
            </a:prstGeom>
            <a:noFill/>
          </p:spPr>
          <p:txBody>
            <a:bodyPr wrap="none" rtlCol="0">
              <a:spAutoFit/>
            </a:bodyPr>
            <a:lstStyle/>
            <a:p>
              <a:r>
                <a:rPr lang="zh-CN" altLang="en-US" sz="2800" dirty="0">
                  <a:solidFill>
                    <a:schemeClr val="tx1">
                      <a:lumMod val="85000"/>
                      <a:lumOff val="15000"/>
                    </a:schemeClr>
                  </a:solidFill>
                </a:rPr>
                <a:t>界面再优化</a:t>
              </a:r>
            </a:p>
          </p:txBody>
        </p:sp>
        <p:sp>
          <p:nvSpPr>
            <p:cNvPr id="7" name="椭圆 6"/>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2" name="组合 11"/>
          <p:cNvGrpSpPr/>
          <p:nvPr/>
        </p:nvGrpSpPr>
        <p:grpSpPr>
          <a:xfrm>
            <a:off x="6618930" y="3218675"/>
            <a:ext cx="3414932" cy="901673"/>
            <a:chOff x="6171606" y="2363147"/>
            <a:chExt cx="3414932" cy="901673"/>
          </a:xfrm>
        </p:grpSpPr>
        <p:sp>
          <p:nvSpPr>
            <p:cNvPr id="13" name="文本框 12"/>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02</a:t>
              </a:r>
              <a:endParaRPr lang="zh-CN" altLang="en-US" sz="2800" dirty="0">
                <a:solidFill>
                  <a:schemeClr val="tx1">
                    <a:lumMod val="85000"/>
                    <a:lumOff val="15000"/>
                  </a:schemeClr>
                </a:solidFill>
              </a:endParaRPr>
            </a:p>
          </p:txBody>
        </p:sp>
        <p:sp>
          <p:nvSpPr>
            <p:cNvPr id="14" name="文本框 13"/>
            <p:cNvSpPr txBox="1"/>
            <p:nvPr/>
          </p:nvSpPr>
          <p:spPr>
            <a:xfrm>
              <a:off x="7247436" y="2552373"/>
              <a:ext cx="2339102" cy="523220"/>
            </a:xfrm>
            <a:prstGeom prst="rect">
              <a:avLst/>
            </a:prstGeom>
            <a:noFill/>
          </p:spPr>
          <p:txBody>
            <a:bodyPr wrap="none" rtlCol="0">
              <a:spAutoFit/>
            </a:bodyPr>
            <a:lstStyle/>
            <a:p>
              <a:r>
                <a:rPr lang="zh-CN" altLang="en-US" sz="2800" dirty="0">
                  <a:solidFill>
                    <a:schemeClr val="tx1">
                      <a:lumMod val="85000"/>
                      <a:lumOff val="15000"/>
                    </a:schemeClr>
                  </a:solidFill>
                </a:rPr>
                <a:t>知识图谱建立</a:t>
              </a:r>
            </a:p>
          </p:txBody>
        </p:sp>
        <p:sp>
          <p:nvSpPr>
            <p:cNvPr id="15" name="椭圆 14"/>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6" name="组合 15"/>
          <p:cNvGrpSpPr/>
          <p:nvPr/>
        </p:nvGrpSpPr>
        <p:grpSpPr>
          <a:xfrm>
            <a:off x="6618930" y="4468522"/>
            <a:ext cx="5210295" cy="901673"/>
            <a:chOff x="6171606" y="2363147"/>
            <a:chExt cx="5210295" cy="901673"/>
          </a:xfrm>
        </p:grpSpPr>
        <p:sp>
          <p:nvSpPr>
            <p:cNvPr id="17" name="文本框 16"/>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03</a:t>
              </a:r>
              <a:endParaRPr lang="zh-CN" altLang="en-US" sz="2800" dirty="0">
                <a:solidFill>
                  <a:schemeClr val="tx1">
                    <a:lumMod val="85000"/>
                    <a:lumOff val="15000"/>
                  </a:schemeClr>
                </a:solidFill>
              </a:endParaRPr>
            </a:p>
          </p:txBody>
        </p:sp>
        <p:sp>
          <p:nvSpPr>
            <p:cNvPr id="18" name="文本框 17"/>
            <p:cNvSpPr txBox="1"/>
            <p:nvPr/>
          </p:nvSpPr>
          <p:spPr>
            <a:xfrm>
              <a:off x="7247436" y="2552373"/>
              <a:ext cx="4134465" cy="523220"/>
            </a:xfrm>
            <a:prstGeom prst="rect">
              <a:avLst/>
            </a:prstGeom>
            <a:noFill/>
          </p:spPr>
          <p:txBody>
            <a:bodyPr wrap="none" rtlCol="0">
              <a:spAutoFit/>
            </a:bodyPr>
            <a:lstStyle/>
            <a:p>
              <a:r>
                <a:rPr lang="zh-CN" altLang="en-US" sz="2800" dirty="0">
                  <a:solidFill>
                    <a:schemeClr val="tx1">
                      <a:lumMod val="85000"/>
                      <a:lumOff val="15000"/>
                    </a:schemeClr>
                  </a:solidFill>
                </a:rPr>
                <a:t>疫情民意实时动态可视化</a:t>
              </a:r>
            </a:p>
          </p:txBody>
        </p:sp>
        <p:sp>
          <p:nvSpPr>
            <p:cNvPr id="19" name="椭圆 18"/>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25" name="直接连接符 24"/>
          <p:cNvCxnSpPr>
            <a:stCxn id="7" idx="2"/>
          </p:cNvCxnSpPr>
          <p:nvPr/>
        </p:nvCxnSpPr>
        <p:spPr>
          <a:xfrm flipH="1" flipV="1">
            <a:off x="1171224" y="2420299"/>
            <a:ext cx="5447706" cy="1"/>
          </a:xfrm>
          <a:prstGeom prst="line">
            <a:avLst/>
          </a:prstGeom>
          <a:ln w="12700">
            <a:gradFill>
              <a:gsLst>
                <a:gs pos="0">
                  <a:srgbClr val="08AEEA"/>
                </a:gs>
                <a:gs pos="100000">
                  <a:srgbClr val="2AF598"/>
                </a:gs>
              </a:gsLst>
              <a:lin ang="0" scaled="0"/>
            </a:gradFill>
          </a:ln>
        </p:spPr>
        <p:style>
          <a:lnRef idx="1">
            <a:schemeClr val="accent1"/>
          </a:lnRef>
          <a:fillRef idx="0">
            <a:schemeClr val="accent1"/>
          </a:fillRef>
          <a:effectRef idx="0">
            <a:schemeClr val="accent1"/>
          </a:effectRef>
          <a:fontRef idx="minor">
            <a:schemeClr val="tx1"/>
          </a:fontRef>
        </p:style>
      </p:cxnSp>
      <p:sp>
        <p:nvSpPr>
          <p:cNvPr id="3" name="圆: 空心 2"/>
          <p:cNvSpPr/>
          <p:nvPr/>
        </p:nvSpPr>
        <p:spPr>
          <a:xfrm>
            <a:off x="-3715101" y="1923075"/>
            <a:ext cx="7400352" cy="7400352"/>
          </a:xfrm>
          <a:prstGeom prst="donut">
            <a:avLst>
              <a:gd name="adj" fmla="val 5729"/>
            </a:avLst>
          </a:prstGeom>
          <a:gradFill>
            <a:gsLst>
              <a:gs pos="0">
                <a:srgbClr val="08AEEA"/>
              </a:gs>
              <a:gs pos="100000">
                <a:srgbClr val="2AF598"/>
              </a:gs>
            </a:gsLst>
            <a:lin ang="2700000" scaled="0"/>
          </a:gradFill>
          <a:ln>
            <a:noFill/>
          </a:ln>
          <a:effectLst>
            <a:outerShdw blurRad="317500" dist="114300" dir="5400000" algn="t" rotWithShape="0">
              <a:srgbClr val="21E3D2">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6" name="直接连接符 25"/>
          <p:cNvCxnSpPr>
            <a:stCxn id="15" idx="2"/>
          </p:cNvCxnSpPr>
          <p:nvPr/>
        </p:nvCxnSpPr>
        <p:spPr>
          <a:xfrm flipH="1">
            <a:off x="3177482" y="3669512"/>
            <a:ext cx="3441448" cy="23112"/>
          </a:xfrm>
          <a:prstGeom prst="line">
            <a:avLst/>
          </a:prstGeom>
          <a:ln w="12700">
            <a:gradFill>
              <a:gsLst>
                <a:gs pos="0">
                  <a:srgbClr val="08AEEA"/>
                </a:gs>
                <a:gs pos="100000">
                  <a:srgbClr val="2AF598"/>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9" idx="2"/>
          </p:cNvCxnSpPr>
          <p:nvPr/>
        </p:nvCxnSpPr>
        <p:spPr>
          <a:xfrm flipH="1" flipV="1">
            <a:off x="3568700" y="4919358"/>
            <a:ext cx="3050230" cy="1"/>
          </a:xfrm>
          <a:prstGeom prst="line">
            <a:avLst/>
          </a:prstGeom>
          <a:ln w="12700">
            <a:gradFill>
              <a:gsLst>
                <a:gs pos="0">
                  <a:srgbClr val="08AEEA"/>
                </a:gs>
                <a:gs pos="100000">
                  <a:srgbClr val="2AF598"/>
                </a:gs>
              </a:gsLst>
              <a:lin ang="0" scaled="0"/>
            </a:gra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14300" y="982046"/>
            <a:ext cx="69027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cxnSpLocks/>
          </p:cNvCxnSpPr>
          <p:nvPr/>
        </p:nvCxnSpPr>
        <p:spPr>
          <a:xfrm flipH="1" flipV="1">
            <a:off x="3568700" y="6150469"/>
            <a:ext cx="3050230" cy="18738"/>
          </a:xfrm>
          <a:prstGeom prst="line">
            <a:avLst/>
          </a:prstGeom>
          <a:ln w="12700">
            <a:gradFill>
              <a:gsLst>
                <a:gs pos="0">
                  <a:srgbClr val="08AEEA"/>
                </a:gs>
                <a:gs pos="100000">
                  <a:srgbClr val="2AF598"/>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3723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500" fill="hold"/>
                                        <p:tgtEl>
                                          <p:spTgt spid="35"/>
                                        </p:tgtEl>
                                        <p:attrNameLst>
                                          <p:attrName>ppt_w</p:attrName>
                                        </p:attrNameLst>
                                      </p:cBhvr>
                                      <p:tavLst>
                                        <p:tav tm="0">
                                          <p:val>
                                            <p:fltVal val="0"/>
                                          </p:val>
                                        </p:tav>
                                        <p:tav tm="100000">
                                          <p:val>
                                            <p:strVal val="#ppt_w"/>
                                          </p:val>
                                        </p:tav>
                                      </p:tavLst>
                                    </p:anim>
                                    <p:anim calcmode="lin" valueType="num">
                                      <p:cBhvr>
                                        <p:cTn id="23" dur="500" fill="hold"/>
                                        <p:tgtEl>
                                          <p:spTgt spid="35"/>
                                        </p:tgtEl>
                                        <p:attrNameLst>
                                          <p:attrName>ppt_h</p:attrName>
                                        </p:attrNameLst>
                                      </p:cBhvr>
                                      <p:tavLst>
                                        <p:tav tm="0">
                                          <p:val>
                                            <p:fltVal val="0"/>
                                          </p:val>
                                        </p:tav>
                                        <p:tav tm="100000">
                                          <p:val>
                                            <p:strVal val="#ppt_h"/>
                                          </p:val>
                                        </p:tav>
                                      </p:tavLst>
                                    </p:anim>
                                    <p:animEffect transition="in" filter="fade">
                                      <p:cBhvr>
                                        <p:cTn id="24" dur="500"/>
                                        <p:tgtEl>
                                          <p:spTgt spid="3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animEffect transition="in" filter="fade">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0-#ppt_w/2"/>
                                          </p:val>
                                        </p:tav>
                                        <p:tav tm="100000">
                                          <p:val>
                                            <p:strVal val="#ppt_x"/>
                                          </p:val>
                                        </p:tav>
                                      </p:tavLst>
                                    </p:anim>
                                    <p:anim calcmode="lin" valueType="num">
                                      <p:cBhvr additive="base">
                                        <p:cTn id="39"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0-#ppt_w/2"/>
                                          </p:val>
                                        </p:tav>
                                        <p:tav tm="100000">
                                          <p:val>
                                            <p:strVal val="#ppt_x"/>
                                          </p:val>
                                        </p:tav>
                                      </p:tavLst>
                                    </p:anim>
                                    <p:anim calcmode="lin" valueType="num">
                                      <p:cBhvr additive="base">
                                        <p:cTn id="45" dur="500" fill="hold"/>
                                        <p:tgtEl>
                                          <p:spTgt spid="26"/>
                                        </p:tgtEl>
                                        <p:attrNameLst>
                                          <p:attrName>ppt_y</p:attrName>
                                        </p:attrNameLst>
                                      </p:cBhvr>
                                      <p:tavLst>
                                        <p:tav tm="0">
                                          <p:val>
                                            <p:strVal val="#ppt_y"/>
                                          </p:val>
                                        </p:tav>
                                        <p:tav tm="100000">
                                          <p:val>
                                            <p:strVal val="#ppt_y"/>
                                          </p:val>
                                        </p:tav>
                                      </p:tavLst>
                                    </p:anim>
                                  </p:childTnLst>
                                </p:cTn>
                              </p:par>
                              <p:par>
                                <p:cTn id="46" presetID="2" presetClass="entr" presetSubtype="8"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0-#ppt_w/2"/>
                                          </p:val>
                                        </p:tav>
                                        <p:tav tm="100000">
                                          <p:val>
                                            <p:strVal val="#ppt_x"/>
                                          </p:val>
                                        </p:tav>
                                      </p:tavLst>
                                    </p:anim>
                                    <p:anim calcmode="lin" valueType="num">
                                      <p:cBhvr additive="base">
                                        <p:cTn id="4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additive="base">
                                        <p:cTn id="54" dur="500" fill="hold"/>
                                        <p:tgtEl>
                                          <p:spTgt spid="27"/>
                                        </p:tgtEl>
                                        <p:attrNameLst>
                                          <p:attrName>ppt_x</p:attrName>
                                        </p:attrNameLst>
                                      </p:cBhvr>
                                      <p:tavLst>
                                        <p:tav tm="0">
                                          <p:val>
                                            <p:strVal val="0-#ppt_w/2"/>
                                          </p:val>
                                        </p:tav>
                                        <p:tav tm="100000">
                                          <p:val>
                                            <p:strVal val="#ppt_x"/>
                                          </p:val>
                                        </p:tav>
                                      </p:tavLst>
                                    </p:anim>
                                    <p:anim calcmode="lin" valueType="num">
                                      <p:cBhvr additive="base">
                                        <p:cTn id="55" dur="500" fill="hold"/>
                                        <p:tgtEl>
                                          <p:spTgt spid="27"/>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fill="hold"/>
                                        <p:tgtEl>
                                          <p:spTgt spid="16"/>
                                        </p:tgtEl>
                                        <p:attrNameLst>
                                          <p:attrName>ppt_x</p:attrName>
                                        </p:attrNameLst>
                                      </p:cBhvr>
                                      <p:tavLst>
                                        <p:tav tm="0">
                                          <p:val>
                                            <p:strVal val="0-#ppt_w/2"/>
                                          </p:val>
                                        </p:tav>
                                        <p:tav tm="100000">
                                          <p:val>
                                            <p:strVal val="#ppt_x"/>
                                          </p:val>
                                        </p:tav>
                                      </p:tavLst>
                                    </p:anim>
                                    <p:anim calcmode="lin" valueType="num">
                                      <p:cBhvr additive="base">
                                        <p:cTn id="59"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nodeType="click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500" fill="hold"/>
                                        <p:tgtEl>
                                          <p:spTgt spid="29"/>
                                        </p:tgtEl>
                                        <p:attrNameLst>
                                          <p:attrName>ppt_x</p:attrName>
                                        </p:attrNameLst>
                                      </p:cBhvr>
                                      <p:tavLst>
                                        <p:tav tm="0">
                                          <p:val>
                                            <p:strVal val="0-#ppt_w/2"/>
                                          </p:val>
                                        </p:tav>
                                        <p:tav tm="100000">
                                          <p:val>
                                            <p:strVal val="#ppt_x"/>
                                          </p:val>
                                        </p:tav>
                                      </p:tavLst>
                                    </p:anim>
                                    <p:anim calcmode="lin" valueType="num">
                                      <p:cBhvr additive="base">
                                        <p:cTn id="65"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2" grpId="0"/>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椭圆 34"/>
          <p:cNvSpPr/>
          <p:nvPr/>
        </p:nvSpPr>
        <p:spPr>
          <a:xfrm>
            <a:off x="9010650" y="-4128056"/>
            <a:ext cx="7353300" cy="7353300"/>
          </a:xfrm>
          <a:prstGeom prst="ellipse">
            <a:avLst/>
          </a:prstGeom>
          <a:solidFill>
            <a:srgbClr val="08AEE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椭圆 35"/>
          <p:cNvSpPr/>
          <p:nvPr/>
        </p:nvSpPr>
        <p:spPr>
          <a:xfrm>
            <a:off x="11382949" y="600944"/>
            <a:ext cx="4160659" cy="4160659"/>
          </a:xfrm>
          <a:prstGeom prst="ellipse">
            <a:avLst/>
          </a:prstGeom>
          <a:solidFill>
            <a:srgbClr val="2AF59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文本框 1"/>
          <p:cNvSpPr txBox="1"/>
          <p:nvPr/>
        </p:nvSpPr>
        <p:spPr>
          <a:xfrm>
            <a:off x="404131" y="320327"/>
            <a:ext cx="5691869" cy="1323439"/>
          </a:xfrm>
          <a:prstGeom prst="rect">
            <a:avLst/>
          </a:prstGeom>
          <a:noFill/>
        </p:spPr>
        <p:txBody>
          <a:bodyPr wrap="square" rtlCol="0">
            <a:spAutoFit/>
          </a:bodyPr>
          <a:lstStyle/>
          <a:p>
            <a:r>
              <a:rPr lang="zh-CN" altLang="en-US" sz="8000" dirty="0">
                <a:solidFill>
                  <a:schemeClr val="tx1">
                    <a:lumMod val="50000"/>
                    <a:lumOff val="50000"/>
                  </a:schemeClr>
                </a:solidFill>
                <a:latin typeface="+mj-ea"/>
                <a:ea typeface="+mj-ea"/>
              </a:rPr>
              <a:t>后续展望</a:t>
            </a:r>
            <a:endParaRPr lang="zh-CN" altLang="en-US" sz="8000" dirty="0">
              <a:gradFill>
                <a:gsLst>
                  <a:gs pos="0">
                    <a:srgbClr val="08AEEA"/>
                  </a:gs>
                  <a:gs pos="100000">
                    <a:srgbClr val="2AF598"/>
                  </a:gs>
                </a:gsLst>
                <a:lin ang="2700000" scaled="0"/>
              </a:gradFill>
              <a:latin typeface="+mj-ea"/>
              <a:ea typeface="+mj-ea"/>
            </a:endParaRPr>
          </a:p>
        </p:txBody>
      </p:sp>
      <p:cxnSp>
        <p:nvCxnSpPr>
          <p:cNvPr id="25" name="直接连接符 24"/>
          <p:cNvCxnSpPr>
            <a:cxnSpLocks/>
          </p:cNvCxnSpPr>
          <p:nvPr/>
        </p:nvCxnSpPr>
        <p:spPr>
          <a:xfrm flipH="1" flipV="1">
            <a:off x="1171224" y="2420299"/>
            <a:ext cx="5447706" cy="1"/>
          </a:xfrm>
          <a:prstGeom prst="line">
            <a:avLst/>
          </a:prstGeom>
          <a:ln w="12700">
            <a:gradFill>
              <a:gsLst>
                <a:gs pos="0">
                  <a:srgbClr val="08AEEA"/>
                </a:gs>
                <a:gs pos="100000">
                  <a:srgbClr val="2AF598"/>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cxnSpLocks/>
          </p:cNvCxnSpPr>
          <p:nvPr/>
        </p:nvCxnSpPr>
        <p:spPr>
          <a:xfrm flipH="1">
            <a:off x="3177482" y="3669512"/>
            <a:ext cx="3441448" cy="23112"/>
          </a:xfrm>
          <a:prstGeom prst="line">
            <a:avLst/>
          </a:prstGeom>
          <a:ln w="12700">
            <a:gradFill>
              <a:gsLst>
                <a:gs pos="0">
                  <a:srgbClr val="08AEEA"/>
                </a:gs>
                <a:gs pos="100000">
                  <a:srgbClr val="2AF598"/>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cxnSpLocks/>
          </p:cNvCxnSpPr>
          <p:nvPr/>
        </p:nvCxnSpPr>
        <p:spPr>
          <a:xfrm flipH="1" flipV="1">
            <a:off x="3568700" y="4919358"/>
            <a:ext cx="3050230" cy="1"/>
          </a:xfrm>
          <a:prstGeom prst="line">
            <a:avLst/>
          </a:prstGeom>
          <a:ln w="12700">
            <a:gradFill>
              <a:gsLst>
                <a:gs pos="0">
                  <a:srgbClr val="08AEEA"/>
                </a:gs>
                <a:gs pos="100000">
                  <a:srgbClr val="2AF598"/>
                </a:gs>
              </a:gsLst>
              <a:lin ang="0" scaled="0"/>
            </a:gra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14300" y="982046"/>
            <a:ext cx="69027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cxnSpLocks/>
          </p:cNvCxnSpPr>
          <p:nvPr/>
        </p:nvCxnSpPr>
        <p:spPr>
          <a:xfrm flipH="1" flipV="1">
            <a:off x="3568700" y="6150469"/>
            <a:ext cx="3050230" cy="18738"/>
          </a:xfrm>
          <a:prstGeom prst="line">
            <a:avLst/>
          </a:prstGeom>
          <a:ln w="12700">
            <a:gradFill>
              <a:gsLst>
                <a:gs pos="0">
                  <a:srgbClr val="08AEEA"/>
                </a:gs>
                <a:gs pos="100000">
                  <a:srgbClr val="2AF598"/>
                </a:gs>
              </a:gsLst>
              <a:lin ang="0" scaled="0"/>
            </a:gradFill>
          </a:ln>
        </p:spPr>
        <p:style>
          <a:lnRef idx="1">
            <a:schemeClr val="accent1"/>
          </a:lnRef>
          <a:fillRef idx="0">
            <a:schemeClr val="accent1"/>
          </a:fillRef>
          <a:effectRef idx="0">
            <a:schemeClr val="accent1"/>
          </a:effectRef>
          <a:fontRef idx="minor">
            <a:schemeClr val="tx1"/>
          </a:fontRef>
        </p:style>
      </p:cxnSp>
      <p:pic>
        <p:nvPicPr>
          <p:cNvPr id="8" name="图形 7">
            <a:extLst>
              <a:ext uri="{FF2B5EF4-FFF2-40B4-BE49-F238E27FC236}">
                <a16:creationId xmlns:a16="http://schemas.microsoft.com/office/drawing/2014/main" id="{0D1C6F30-B353-C837-B3A1-0E5AFA67992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276" y="1693481"/>
            <a:ext cx="4855577" cy="4844192"/>
          </a:xfrm>
          <a:prstGeom prst="rect">
            <a:avLst/>
          </a:prstGeom>
        </p:spPr>
      </p:pic>
      <p:pic>
        <p:nvPicPr>
          <p:cNvPr id="9" name="图片 8">
            <a:extLst>
              <a:ext uri="{FF2B5EF4-FFF2-40B4-BE49-F238E27FC236}">
                <a16:creationId xmlns:a16="http://schemas.microsoft.com/office/drawing/2014/main" id="{7676B9B5-6192-805B-B02A-9DB7A7AB817D}"/>
              </a:ext>
            </a:extLst>
          </p:cNvPr>
          <p:cNvPicPr>
            <a:picLocks noChangeAspect="1"/>
          </p:cNvPicPr>
          <p:nvPr/>
        </p:nvPicPr>
        <p:blipFill rotWithShape="1">
          <a:blip r:embed="rId5"/>
          <a:srcRect r="49063"/>
          <a:stretch/>
        </p:blipFill>
        <p:spPr>
          <a:xfrm>
            <a:off x="6659741" y="1693481"/>
            <a:ext cx="4379780" cy="4638165"/>
          </a:xfrm>
          <a:prstGeom prst="rect">
            <a:avLst/>
          </a:prstGeom>
        </p:spPr>
      </p:pic>
    </p:spTree>
    <p:extLst>
      <p:ext uri="{BB962C8B-B14F-4D97-AF65-F5344CB8AC3E}">
        <p14:creationId xmlns:p14="http://schemas.microsoft.com/office/powerpoint/2010/main" val="110317189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p:cTn id="15" dur="500" fill="hold"/>
                                        <p:tgtEl>
                                          <p:spTgt spid="35"/>
                                        </p:tgtEl>
                                        <p:attrNameLst>
                                          <p:attrName>ppt_w</p:attrName>
                                        </p:attrNameLst>
                                      </p:cBhvr>
                                      <p:tavLst>
                                        <p:tav tm="0">
                                          <p:val>
                                            <p:fltVal val="0"/>
                                          </p:val>
                                        </p:tav>
                                        <p:tav tm="100000">
                                          <p:val>
                                            <p:strVal val="#ppt_w"/>
                                          </p:val>
                                        </p:tav>
                                      </p:tavLst>
                                    </p:anim>
                                    <p:anim calcmode="lin" valueType="num">
                                      <p:cBhvr>
                                        <p:cTn id="16" dur="500" fill="hold"/>
                                        <p:tgtEl>
                                          <p:spTgt spid="35"/>
                                        </p:tgtEl>
                                        <p:attrNameLst>
                                          <p:attrName>ppt_h</p:attrName>
                                        </p:attrNameLst>
                                      </p:cBhvr>
                                      <p:tavLst>
                                        <p:tav tm="0">
                                          <p:val>
                                            <p:fltVal val="0"/>
                                          </p:val>
                                        </p:tav>
                                        <p:tav tm="100000">
                                          <p:val>
                                            <p:strVal val="#ppt_h"/>
                                          </p:val>
                                        </p:tav>
                                      </p:tavLst>
                                    </p:anim>
                                    <p:animEffect transition="in" filter="fade">
                                      <p:cBhvr>
                                        <p:cTn id="17" dur="500"/>
                                        <p:tgtEl>
                                          <p:spTgt spid="3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p:cTn id="20" dur="500" fill="hold"/>
                                        <p:tgtEl>
                                          <p:spTgt spid="36"/>
                                        </p:tgtEl>
                                        <p:attrNameLst>
                                          <p:attrName>ppt_w</p:attrName>
                                        </p:attrNameLst>
                                      </p:cBhvr>
                                      <p:tavLst>
                                        <p:tav tm="0">
                                          <p:val>
                                            <p:fltVal val="0"/>
                                          </p:val>
                                        </p:tav>
                                        <p:tav tm="100000">
                                          <p:val>
                                            <p:strVal val="#ppt_w"/>
                                          </p:val>
                                        </p:tav>
                                      </p:tavLst>
                                    </p:anim>
                                    <p:anim calcmode="lin" valueType="num">
                                      <p:cBhvr>
                                        <p:cTn id="21" dur="500" fill="hold"/>
                                        <p:tgtEl>
                                          <p:spTgt spid="36"/>
                                        </p:tgtEl>
                                        <p:attrNameLst>
                                          <p:attrName>ppt_h</p:attrName>
                                        </p:attrNameLst>
                                      </p:cBhvr>
                                      <p:tavLst>
                                        <p:tav tm="0">
                                          <p:val>
                                            <p:fltVal val="0"/>
                                          </p:val>
                                        </p:tav>
                                        <p:tav tm="100000">
                                          <p:val>
                                            <p:strVal val="#ppt_h"/>
                                          </p:val>
                                        </p:tav>
                                      </p:tavLst>
                                    </p:anim>
                                    <p:animEffect transition="in" filter="fade">
                                      <p:cBhvr>
                                        <p:cTn id="22" dur="500"/>
                                        <p:tgtEl>
                                          <p:spTgt spid="36"/>
                                        </p:tgtEl>
                                      </p:cBhvr>
                                    </p:animEffect>
                                  </p:childTnLst>
                                </p:cTn>
                              </p:par>
                              <p:par>
                                <p:cTn id="23" presetID="2" presetClass="entr" presetSubtype="8"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0-#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0-#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0-#ppt_w/2"/>
                                          </p:val>
                                        </p:tav>
                                        <p:tav tm="100000">
                                          <p:val>
                                            <p:strVal val="#ppt_x"/>
                                          </p:val>
                                        </p:tav>
                                      </p:tavLst>
                                    </p:anim>
                                    <p:anim calcmode="lin" valueType="num">
                                      <p:cBhvr additive="base">
                                        <p:cTn id="3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0-#ppt_w/2"/>
                                          </p:val>
                                        </p:tav>
                                        <p:tav tm="100000">
                                          <p:val>
                                            <p:strVal val="#ppt_x"/>
                                          </p:val>
                                        </p:tav>
                                      </p:tavLst>
                                    </p:anim>
                                    <p:anim calcmode="lin" valueType="num">
                                      <p:cBhvr additive="base">
                                        <p:cTn id="44"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_图片 4" descr="图片包含 户外, 天空, 雪花, 自然&#10;&#10;已生成极高可信度的说明"/>
          <p:cNvPicPr>
            <a:picLocks noChangeAspect="1"/>
          </p:cNvPicPr>
          <p:nvPr>
            <p:custDataLst>
              <p:tags r:id="rId1"/>
            </p:custDataLst>
          </p:nvPr>
        </p:nvPicPr>
        <p:blipFill rotWithShape="1">
          <a:blip r:embed="rId5" cstate="screen"/>
          <a:srcRect/>
          <a:stretch>
            <a:fillRect/>
          </a:stretch>
        </p:blipFill>
        <p:spPr>
          <a:xfrm>
            <a:off x="20" y="10"/>
            <a:ext cx="12191980" cy="6857990"/>
          </a:xfrm>
          <a:prstGeom prst="rect">
            <a:avLst/>
          </a:prstGeom>
        </p:spPr>
      </p:pic>
      <p:sp>
        <p:nvSpPr>
          <p:cNvPr id="3" name="PA_文本框 5"/>
          <p:cNvSpPr txBox="1"/>
          <p:nvPr>
            <p:custDataLst>
              <p:tags r:id="rId2"/>
            </p:custDataLst>
          </p:nvPr>
        </p:nvSpPr>
        <p:spPr>
          <a:xfrm>
            <a:off x="3556001" y="2921168"/>
            <a:ext cx="5080020" cy="1015663"/>
          </a:xfrm>
          <a:prstGeom prst="rect">
            <a:avLst/>
          </a:prstGeom>
          <a:noFill/>
        </p:spPr>
        <p:txBody>
          <a:bodyPr wrap="square" rtlCol="0">
            <a:spAutoFit/>
          </a:bodyPr>
          <a:lstStyle/>
          <a:p>
            <a:pPr algn="dist"/>
            <a:r>
              <a:rPr lang="zh-CN" altLang="en-US" sz="6000" dirty="0">
                <a:gradFill>
                  <a:gsLst>
                    <a:gs pos="0">
                      <a:srgbClr val="08AEEA"/>
                    </a:gs>
                    <a:gs pos="100000">
                      <a:srgbClr val="2AF598"/>
                    </a:gs>
                  </a:gsLst>
                  <a:lin ang="2700000" scaled="0"/>
                </a:gradFill>
                <a:latin typeface="微软雅黑 Light" panose="020B0502040204020203" pitchFamily="34" charset="-122"/>
                <a:ea typeface="微软雅黑 Light" panose="020B0502040204020203" pitchFamily="34" charset="-122"/>
              </a:rPr>
              <a:t>谢谢观看</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A_图片 4" descr="图片包含 户外, 天空, 雪花, 自然&#10;&#10;已生成极高可信度的说明"/>
          <p:cNvPicPr>
            <a:picLocks noChangeAspect="1"/>
          </p:cNvPicPr>
          <p:nvPr>
            <p:custDataLst>
              <p:tags r:id="rId1"/>
            </p:custDataLst>
          </p:nvPr>
        </p:nvPicPr>
        <p:blipFill rotWithShape="1">
          <a:blip r:embed="rId4" cstate="screen"/>
          <a:srcRect/>
          <a:stretch>
            <a:fillRect/>
          </a:stretch>
        </p:blipFill>
        <p:spPr>
          <a:xfrm>
            <a:off x="20" y="10"/>
            <a:ext cx="12191980" cy="6857990"/>
          </a:xfrm>
          <a:prstGeom prst="rect">
            <a:avLst/>
          </a:prstGeom>
        </p:spPr>
      </p:pic>
      <p:sp>
        <p:nvSpPr>
          <p:cNvPr id="4" name="矩形 3"/>
          <p:cNvSpPr/>
          <p:nvPr/>
        </p:nvSpPr>
        <p:spPr>
          <a:xfrm>
            <a:off x="342900" y="412659"/>
            <a:ext cx="6629400" cy="4136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3800122" y="490778"/>
            <a:ext cx="4417764" cy="2861310"/>
          </a:xfrm>
          <a:prstGeom prst="rect">
            <a:avLst/>
          </a:prstGeom>
          <a:noFill/>
        </p:spPr>
        <p:txBody>
          <a:bodyPr wrap="square" rtlCol="0">
            <a:spAutoFit/>
          </a:bodyPr>
          <a:lstStyle/>
          <a:p>
            <a:pPr algn="ctr"/>
            <a:r>
              <a:rPr lang="zh-CN" altLang="en-US" sz="3600" dirty="0">
                <a:gradFill>
                  <a:gsLst>
                    <a:gs pos="0">
                      <a:srgbClr val="08AEEA"/>
                    </a:gs>
                    <a:gs pos="100000">
                      <a:srgbClr val="2AF598"/>
                    </a:gs>
                  </a:gsLst>
                  <a:lin ang="2700000" scaled="0"/>
                </a:gradFill>
              </a:rPr>
              <a:t>数</a:t>
            </a:r>
          </a:p>
          <a:p>
            <a:pPr algn="ctr"/>
            <a:r>
              <a:rPr lang="zh-CN" altLang="en-US" sz="3600" dirty="0">
                <a:gradFill>
                  <a:gsLst>
                    <a:gs pos="0">
                      <a:srgbClr val="08AEEA"/>
                    </a:gs>
                    <a:gs pos="100000">
                      <a:srgbClr val="2AF598"/>
                    </a:gs>
                  </a:gsLst>
                  <a:lin ang="2700000" scaled="0"/>
                </a:gradFill>
              </a:rPr>
              <a:t>据</a:t>
            </a:r>
          </a:p>
          <a:p>
            <a:pPr algn="ctr"/>
            <a:r>
              <a:rPr lang="zh-CN" altLang="en-US" sz="3600" dirty="0">
                <a:gradFill>
                  <a:gsLst>
                    <a:gs pos="0">
                      <a:srgbClr val="08AEEA"/>
                    </a:gs>
                    <a:gs pos="100000">
                      <a:srgbClr val="2AF598"/>
                    </a:gs>
                  </a:gsLst>
                  <a:lin ang="2700000" scaled="0"/>
                </a:gradFill>
              </a:rPr>
              <a:t>集</a:t>
            </a:r>
          </a:p>
          <a:p>
            <a:pPr algn="ctr"/>
            <a:r>
              <a:rPr lang="zh-CN" altLang="en-US" sz="3600" dirty="0">
                <a:gradFill>
                  <a:gsLst>
                    <a:gs pos="0">
                      <a:srgbClr val="08AEEA"/>
                    </a:gs>
                    <a:gs pos="100000">
                      <a:srgbClr val="2AF598"/>
                    </a:gs>
                  </a:gsLst>
                  <a:lin ang="2700000" scaled="0"/>
                </a:gradFill>
              </a:rPr>
              <a:t>优</a:t>
            </a:r>
          </a:p>
          <a:p>
            <a:pPr algn="ctr"/>
            <a:r>
              <a:rPr lang="zh-CN" altLang="en-US" sz="3600" dirty="0">
                <a:gradFill>
                  <a:gsLst>
                    <a:gs pos="0">
                      <a:srgbClr val="08AEEA"/>
                    </a:gs>
                    <a:gs pos="100000">
                      <a:srgbClr val="2AF598"/>
                    </a:gs>
                  </a:gsLst>
                  <a:lin ang="2700000" scaled="0"/>
                </a:gradFill>
              </a:rPr>
              <a:t>化</a:t>
            </a:r>
          </a:p>
        </p:txBody>
      </p:sp>
      <p:sp>
        <p:nvSpPr>
          <p:cNvPr id="6" name="文本框 5"/>
          <p:cNvSpPr txBox="1"/>
          <p:nvPr/>
        </p:nvSpPr>
        <p:spPr>
          <a:xfrm>
            <a:off x="342627" y="490804"/>
            <a:ext cx="5196114" cy="3830955"/>
          </a:xfrm>
          <a:prstGeom prst="rect">
            <a:avLst/>
          </a:prstGeom>
          <a:noFill/>
        </p:spPr>
        <p:txBody>
          <a:bodyPr wrap="square" rtlCol="0">
            <a:spAutoFit/>
          </a:bodyPr>
          <a:lstStyle/>
          <a:p>
            <a:pPr algn="ctr">
              <a:lnSpc>
                <a:spcPct val="150000"/>
              </a:lnSpc>
            </a:pPr>
            <a:r>
              <a:rPr lang="zh-CN" altLang="en-US"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利用上面的xml文件将指定位置的人脸全部提取出来，以object里的name作为标注文件夹，利用cv2将bndbox里指定的对象提取出来保存，收集出将用于个人训练的数据集，其中发现样本尤其是戴口罩的较多，为了平衡数据，删除了部分样本，最终得到数据集大小如下：</a:t>
            </a:r>
          </a:p>
          <a:p>
            <a:pPr algn="ctr">
              <a:lnSpc>
                <a:spcPct val="150000"/>
              </a:lnSpc>
            </a:pPr>
            <a:r>
              <a:rPr lang="zh-CN" altLang="en-US"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123张mask worn incorrectly</a:t>
            </a:r>
          </a:p>
          <a:p>
            <a:pPr algn="ctr">
              <a:lnSpc>
                <a:spcPct val="150000"/>
              </a:lnSpc>
            </a:pPr>
            <a:r>
              <a:rPr lang="zh-CN" altLang="en-US"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778张with mask</a:t>
            </a:r>
          </a:p>
          <a:p>
            <a:pPr algn="ctr">
              <a:lnSpc>
                <a:spcPct val="150000"/>
              </a:lnSpc>
            </a:pPr>
            <a:r>
              <a:rPr lang="zh-CN" altLang="en-US" dirty="0">
                <a:solidFill>
                  <a:srgbClr val="727171"/>
                </a:solidFill>
                <a:latin typeface="微软雅黑 Light" panose="020B0502040204020203" pitchFamily="34" charset="-122"/>
                <a:ea typeface="微软雅黑 Light" panose="020B0502040204020203" pitchFamily="34" charset="-122"/>
                <a:cs typeface="微软雅黑" panose="020B0503020204020204" pitchFamily="18" charset="-122"/>
              </a:rPr>
              <a:t>719张 without mask,</a:t>
            </a:r>
          </a:p>
        </p:txBody>
      </p:sp>
      <p:cxnSp>
        <p:nvCxnSpPr>
          <p:cNvPr id="14" name="直接连接符 13"/>
          <p:cNvCxnSpPr/>
          <p:nvPr/>
        </p:nvCxnSpPr>
        <p:spPr>
          <a:xfrm>
            <a:off x="607111" y="4051889"/>
            <a:ext cx="204650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pic>
        <p:nvPicPr>
          <p:cNvPr id="2" name="图片 -2147482616"/>
          <p:cNvPicPr>
            <a:picLocks noChangeAspect="1"/>
          </p:cNvPicPr>
          <p:nvPr/>
        </p:nvPicPr>
        <p:blipFill>
          <a:blip r:embed="rId5"/>
          <a:stretch>
            <a:fillRect/>
          </a:stretch>
        </p:blipFill>
        <p:spPr>
          <a:xfrm>
            <a:off x="6920548" y="1535113"/>
            <a:ext cx="5271135" cy="1891665"/>
          </a:xfrm>
          <a:prstGeom prst="rect">
            <a:avLst/>
          </a:prstGeom>
          <a:noFill/>
          <a:ln w="9525">
            <a:noFill/>
          </a:ln>
        </p:spPr>
      </p:pic>
      <p:pic>
        <p:nvPicPr>
          <p:cNvPr id="3" name="图片 -2147482620"/>
          <p:cNvPicPr>
            <a:picLocks noChangeAspect="1"/>
          </p:cNvPicPr>
          <p:nvPr/>
        </p:nvPicPr>
        <p:blipFill>
          <a:blip r:embed="rId6"/>
          <a:stretch>
            <a:fillRect/>
          </a:stretch>
        </p:blipFill>
        <p:spPr>
          <a:xfrm>
            <a:off x="6919278" y="3581718"/>
            <a:ext cx="5272405" cy="1138555"/>
          </a:xfrm>
          <a:prstGeom prst="rect">
            <a:avLst/>
          </a:prstGeom>
          <a:noFill/>
          <a:ln w="9525">
            <a:noFill/>
          </a:ln>
        </p:spPr>
      </p:pic>
      <p:pic>
        <p:nvPicPr>
          <p:cNvPr id="7" name="图片 -2147482619"/>
          <p:cNvPicPr>
            <a:picLocks noChangeAspect="1"/>
          </p:cNvPicPr>
          <p:nvPr/>
        </p:nvPicPr>
        <p:blipFill>
          <a:blip r:embed="rId7"/>
          <a:stretch>
            <a:fillRect/>
          </a:stretch>
        </p:blipFill>
        <p:spPr>
          <a:xfrm>
            <a:off x="6972300" y="4720590"/>
            <a:ext cx="5270500" cy="154686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66359" y="2875002"/>
            <a:ext cx="1859280" cy="1106805"/>
          </a:xfrm>
          <a:prstGeom prst="rect">
            <a:avLst/>
          </a:prstGeom>
          <a:noFill/>
        </p:spPr>
        <p:txBody>
          <a:bodyPr wrap="none" rtlCol="0">
            <a:spAutoFit/>
          </a:bodyPr>
          <a:lstStyle/>
          <a:p>
            <a:pPr algn="ctr"/>
            <a:r>
              <a:rPr lang="zh-CN" altLang="en-US" sz="6600" dirty="0">
                <a:solidFill>
                  <a:schemeClr val="tx1">
                    <a:lumMod val="85000"/>
                    <a:lumOff val="15000"/>
                  </a:schemeClr>
                </a:solidFill>
              </a:rPr>
              <a:t>训练</a:t>
            </a:r>
          </a:p>
        </p:txBody>
      </p:sp>
      <p:sp>
        <p:nvSpPr>
          <p:cNvPr id="3" name="文本框 2"/>
          <p:cNvSpPr txBox="1"/>
          <p:nvPr/>
        </p:nvSpPr>
        <p:spPr>
          <a:xfrm>
            <a:off x="4647281" y="-352540"/>
            <a:ext cx="2897437" cy="3154710"/>
          </a:xfrm>
          <a:prstGeom prst="rect">
            <a:avLst/>
          </a:prstGeom>
          <a:noFill/>
        </p:spPr>
        <p:txBody>
          <a:bodyPr wrap="square" rtlCol="0">
            <a:spAutoFit/>
          </a:bodyPr>
          <a:lstStyle/>
          <a:p>
            <a:pPr algn="ctr"/>
            <a:r>
              <a:rPr lang="en-US" altLang="zh-CN" sz="19900" dirty="0">
                <a:solidFill>
                  <a:schemeClr val="tx1">
                    <a:lumMod val="50000"/>
                    <a:lumOff val="50000"/>
                  </a:schemeClr>
                </a:solidFill>
              </a:rPr>
              <a:t>02</a:t>
            </a:r>
            <a:endParaRPr lang="zh-CN" altLang="en-US" sz="19900" dirty="0">
              <a:solidFill>
                <a:schemeClr val="tx1">
                  <a:lumMod val="50000"/>
                  <a:lumOff val="50000"/>
                </a:schemeClr>
              </a:solidFill>
            </a:endParaRPr>
          </a:p>
        </p:txBody>
      </p:sp>
      <p:sp>
        <p:nvSpPr>
          <p:cNvPr id="24" name="圆: 空心 23"/>
          <p:cNvSpPr/>
          <p:nvPr/>
        </p:nvSpPr>
        <p:spPr>
          <a:xfrm>
            <a:off x="2399792" y="-4821241"/>
            <a:ext cx="7400352" cy="7400352"/>
          </a:xfrm>
          <a:prstGeom prst="donut">
            <a:avLst>
              <a:gd name="adj" fmla="val 5729"/>
            </a:avLst>
          </a:prstGeom>
          <a:gradFill>
            <a:gsLst>
              <a:gs pos="0">
                <a:srgbClr val="08AEEA"/>
              </a:gs>
              <a:gs pos="100000">
                <a:srgbClr val="2AF598"/>
              </a:gs>
            </a:gsLst>
            <a:lin ang="2700000" scaled="0"/>
          </a:gradFill>
          <a:ln>
            <a:noFill/>
          </a:ln>
          <a:effectLst>
            <a:outerShdw blurRad="63500" dist="38100" dir="16200000" rotWithShape="0">
              <a:srgbClr val="18CAB5">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2395824" y="3982998"/>
            <a:ext cx="7400352" cy="506730"/>
          </a:xfrm>
          <a:prstGeom prst="rect">
            <a:avLst/>
          </a:prstGeom>
          <a:noFill/>
        </p:spPr>
        <p:txBody>
          <a:bodyPr wrap="square" rtlCol="0">
            <a:spAutoFit/>
          </a:bodyPr>
          <a:lstStyle/>
          <a:p>
            <a:pPr algn="ctr">
              <a:lnSpc>
                <a:spcPct val="150000"/>
              </a:lnSpc>
            </a:pPr>
            <a:r>
              <a:rPr lang="zh-CN" altLang="en-US" dirty="0">
                <a:solidFill>
                  <a:srgbClr val="898989"/>
                </a:solidFill>
                <a:latin typeface="微软雅黑 Light" panose="020B0502040204020203" pitchFamily="34" charset="-122"/>
                <a:ea typeface="微软雅黑 Light" panose="020B0502040204020203" pitchFamily="34" charset="-122"/>
                <a:cs typeface="微软雅黑" panose="020B0503020204020204" pitchFamily="18" charset="-122"/>
              </a:rPr>
              <a:t>完成数据收集后，就开始进行训练了</a:t>
            </a:r>
          </a:p>
        </p:txBody>
      </p:sp>
      <p:sp>
        <p:nvSpPr>
          <p:cNvPr id="9" name="矩形: 圆角 8"/>
          <p:cNvSpPr/>
          <p:nvPr/>
        </p:nvSpPr>
        <p:spPr>
          <a:xfrm>
            <a:off x="5219700" y="5895587"/>
            <a:ext cx="1752600" cy="452854"/>
          </a:xfrm>
          <a:prstGeom prst="roundRect">
            <a:avLst>
              <a:gd name="adj" fmla="val 50000"/>
            </a:avLst>
          </a:prstGeom>
          <a:noFill/>
          <a:ln>
            <a:gradFill>
              <a:gsLst>
                <a:gs pos="0">
                  <a:srgbClr val="08AEEA"/>
                </a:gs>
                <a:gs pos="100000">
                  <a:srgbClr val="2AF598"/>
                </a:gs>
              </a:gsLst>
              <a:lin ang="2700000" scaled="0"/>
            </a:gradFill>
          </a:ln>
          <a:effectLst>
            <a:outerShdw blurRad="317500" dist="114300" dir="5400000" sx="90000" sy="90000" algn="t" rotWithShape="0">
              <a:srgbClr val="21E3D2">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462653" y="5937348"/>
            <a:ext cx="1266693" cy="369332"/>
          </a:xfrm>
          <a:prstGeom prst="rect">
            <a:avLst/>
          </a:prstGeom>
          <a:noFill/>
        </p:spPr>
        <p:txBody>
          <a:bodyPr wrap="none" rtlCol="0">
            <a:spAutoFit/>
          </a:bodyPr>
          <a:lstStyle/>
          <a:p>
            <a:pPr algn="ctr"/>
            <a:r>
              <a:rPr lang="en-US" altLang="zh-CN" dirty="0">
                <a:gradFill>
                  <a:gsLst>
                    <a:gs pos="0">
                      <a:srgbClr val="08AEEA"/>
                    </a:gs>
                    <a:gs pos="100000">
                      <a:srgbClr val="2AF598"/>
                    </a:gs>
                  </a:gsLst>
                  <a:lin ang="2700000" scaled="0"/>
                </a:gradFill>
                <a:latin typeface="+mj-lt"/>
                <a:ea typeface="+mj-ea"/>
              </a:rPr>
              <a:t>CONTINUE</a:t>
            </a:r>
            <a:endParaRPr lang="zh-CN" altLang="en-US" dirty="0">
              <a:gradFill>
                <a:gsLst>
                  <a:gs pos="0">
                    <a:srgbClr val="08AEEA"/>
                  </a:gs>
                  <a:gs pos="100000">
                    <a:srgbClr val="2AF598"/>
                  </a:gs>
                </a:gsLst>
                <a:lin ang="2700000" scaled="0"/>
              </a:gradFill>
              <a:latin typeface="+mj-lt"/>
              <a:ea typeface="+mj-ea"/>
            </a:endParaRPr>
          </a:p>
        </p:txBody>
      </p:sp>
      <p:grpSp>
        <p:nvGrpSpPr>
          <p:cNvPr id="12" name="Group 4"/>
          <p:cNvGrpSpPr>
            <a:grpSpLocks noChangeAspect="1"/>
          </p:cNvGrpSpPr>
          <p:nvPr/>
        </p:nvGrpSpPr>
        <p:grpSpPr bwMode="auto">
          <a:xfrm>
            <a:off x="5812630" y="5043932"/>
            <a:ext cx="566738" cy="603250"/>
            <a:chOff x="5979" y="3076"/>
            <a:chExt cx="357" cy="380"/>
          </a:xfrm>
          <a:gradFill>
            <a:gsLst>
              <a:gs pos="0">
                <a:srgbClr val="08AEEA"/>
              </a:gs>
              <a:gs pos="100000">
                <a:srgbClr val="2AF598"/>
              </a:gs>
            </a:gsLst>
            <a:lin ang="2700000" scaled="0"/>
          </a:gradFill>
        </p:grpSpPr>
        <p:sp>
          <p:nvSpPr>
            <p:cNvPr id="14" name="Freeform 5"/>
            <p:cNvSpPr>
              <a:spLocks noEditPoints="1"/>
            </p:cNvSpPr>
            <p:nvPr/>
          </p:nvSpPr>
          <p:spPr bwMode="auto">
            <a:xfrm>
              <a:off x="6160" y="3243"/>
              <a:ext cx="28" cy="213"/>
            </a:xfrm>
            <a:custGeom>
              <a:avLst/>
              <a:gdLst>
                <a:gd name="T0" fmla="*/ 3 w 15"/>
                <a:gd name="T1" fmla="*/ 1 h 106"/>
                <a:gd name="T2" fmla="*/ 0 w 15"/>
                <a:gd name="T3" fmla="*/ 4 h 106"/>
                <a:gd name="T4" fmla="*/ 7 w 15"/>
                <a:gd name="T5" fmla="*/ 103 h 106"/>
                <a:gd name="T6" fmla="*/ 10 w 15"/>
                <a:gd name="T7" fmla="*/ 106 h 106"/>
                <a:gd name="T8" fmla="*/ 10 w 15"/>
                <a:gd name="T9" fmla="*/ 106 h 106"/>
                <a:gd name="T10" fmla="*/ 13 w 15"/>
                <a:gd name="T11" fmla="*/ 103 h 106"/>
                <a:gd name="T12" fmla="*/ 7 w 15"/>
                <a:gd name="T13" fmla="*/ 3 h 106"/>
                <a:gd name="T14" fmla="*/ 3 w 15"/>
                <a:gd name="T15" fmla="*/ 1 h 106"/>
                <a:gd name="T16" fmla="*/ 3 w 15"/>
                <a:gd name="T17" fmla="*/ 1 h 106"/>
                <a:gd name="T18" fmla="*/ 3 w 15"/>
                <a:gd name="T19" fmla="*/ 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6">
                  <a:moveTo>
                    <a:pt x="3" y="1"/>
                  </a:moveTo>
                  <a:cubicBezTo>
                    <a:pt x="1" y="1"/>
                    <a:pt x="0" y="3"/>
                    <a:pt x="0" y="4"/>
                  </a:cubicBezTo>
                  <a:cubicBezTo>
                    <a:pt x="0" y="5"/>
                    <a:pt x="9" y="35"/>
                    <a:pt x="7" y="103"/>
                  </a:cubicBezTo>
                  <a:cubicBezTo>
                    <a:pt x="7" y="104"/>
                    <a:pt x="8" y="106"/>
                    <a:pt x="10" y="106"/>
                  </a:cubicBezTo>
                  <a:cubicBezTo>
                    <a:pt x="10" y="106"/>
                    <a:pt x="10" y="106"/>
                    <a:pt x="10" y="106"/>
                  </a:cubicBezTo>
                  <a:cubicBezTo>
                    <a:pt x="12" y="106"/>
                    <a:pt x="13" y="105"/>
                    <a:pt x="13" y="103"/>
                  </a:cubicBezTo>
                  <a:cubicBezTo>
                    <a:pt x="15" y="34"/>
                    <a:pt x="7" y="4"/>
                    <a:pt x="7" y="3"/>
                  </a:cubicBezTo>
                  <a:cubicBezTo>
                    <a:pt x="6" y="1"/>
                    <a:pt x="4" y="0"/>
                    <a:pt x="3" y="1"/>
                  </a:cubicBezTo>
                  <a:close/>
                  <a:moveTo>
                    <a:pt x="3" y="1"/>
                  </a:moveTo>
                  <a:cubicBezTo>
                    <a:pt x="3" y="1"/>
                    <a:pt x="3" y="1"/>
                    <a:pt x="3"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6068" y="3076"/>
              <a:ext cx="268" cy="213"/>
            </a:xfrm>
            <a:custGeom>
              <a:avLst/>
              <a:gdLst>
                <a:gd name="T0" fmla="*/ 131 w 141"/>
                <a:gd name="T1" fmla="*/ 53 h 106"/>
                <a:gd name="T2" fmla="*/ 51 w 141"/>
                <a:gd name="T3" fmla="*/ 0 h 106"/>
                <a:gd name="T4" fmla="*/ 18 w 141"/>
                <a:gd name="T5" fmla="*/ 7 h 106"/>
                <a:gd name="T6" fmla="*/ 2 w 141"/>
                <a:gd name="T7" fmla="*/ 16 h 106"/>
                <a:gd name="T8" fmla="*/ 1 w 141"/>
                <a:gd name="T9" fmla="*/ 20 h 106"/>
                <a:gd name="T10" fmla="*/ 5 w 141"/>
                <a:gd name="T11" fmla="*/ 21 h 106"/>
                <a:gd name="T12" fmla="*/ 21 w 141"/>
                <a:gd name="T13" fmla="*/ 13 h 106"/>
                <a:gd name="T14" fmla="*/ 51 w 141"/>
                <a:gd name="T15" fmla="*/ 7 h 106"/>
                <a:gd name="T16" fmla="*/ 125 w 141"/>
                <a:gd name="T17" fmla="*/ 55 h 106"/>
                <a:gd name="T18" fmla="*/ 134 w 141"/>
                <a:gd name="T19" fmla="*/ 103 h 106"/>
                <a:gd name="T20" fmla="*/ 138 w 141"/>
                <a:gd name="T21" fmla="*/ 106 h 106"/>
                <a:gd name="T22" fmla="*/ 138 w 141"/>
                <a:gd name="T23" fmla="*/ 106 h 106"/>
                <a:gd name="T24" fmla="*/ 141 w 141"/>
                <a:gd name="T25" fmla="*/ 102 h 106"/>
                <a:gd name="T26" fmla="*/ 131 w 141"/>
                <a:gd name="T27" fmla="*/ 53 h 106"/>
                <a:gd name="T28" fmla="*/ 131 w 141"/>
                <a:gd name="T29" fmla="*/ 53 h 106"/>
                <a:gd name="T30" fmla="*/ 131 w 141"/>
                <a:gd name="T31"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06">
                  <a:moveTo>
                    <a:pt x="131" y="53"/>
                  </a:moveTo>
                  <a:cubicBezTo>
                    <a:pt x="117" y="21"/>
                    <a:pt x="86" y="0"/>
                    <a:pt x="51" y="0"/>
                  </a:cubicBezTo>
                  <a:cubicBezTo>
                    <a:pt x="40" y="0"/>
                    <a:pt x="29" y="2"/>
                    <a:pt x="18" y="7"/>
                  </a:cubicBezTo>
                  <a:cubicBezTo>
                    <a:pt x="12" y="9"/>
                    <a:pt x="7" y="12"/>
                    <a:pt x="2" y="16"/>
                  </a:cubicBezTo>
                  <a:cubicBezTo>
                    <a:pt x="0" y="16"/>
                    <a:pt x="0" y="18"/>
                    <a:pt x="1" y="20"/>
                  </a:cubicBezTo>
                  <a:cubicBezTo>
                    <a:pt x="2" y="21"/>
                    <a:pt x="4" y="22"/>
                    <a:pt x="5" y="21"/>
                  </a:cubicBezTo>
                  <a:cubicBezTo>
                    <a:pt x="10" y="18"/>
                    <a:pt x="15" y="15"/>
                    <a:pt x="21" y="13"/>
                  </a:cubicBezTo>
                  <a:cubicBezTo>
                    <a:pt x="30" y="9"/>
                    <a:pt x="41" y="7"/>
                    <a:pt x="51" y="7"/>
                  </a:cubicBezTo>
                  <a:cubicBezTo>
                    <a:pt x="84" y="7"/>
                    <a:pt x="113" y="26"/>
                    <a:pt x="125" y="55"/>
                  </a:cubicBezTo>
                  <a:cubicBezTo>
                    <a:pt x="130" y="68"/>
                    <a:pt x="133" y="90"/>
                    <a:pt x="134" y="103"/>
                  </a:cubicBezTo>
                  <a:cubicBezTo>
                    <a:pt x="135" y="105"/>
                    <a:pt x="136" y="106"/>
                    <a:pt x="138" y="106"/>
                  </a:cubicBezTo>
                  <a:cubicBezTo>
                    <a:pt x="138" y="106"/>
                    <a:pt x="138" y="106"/>
                    <a:pt x="138" y="106"/>
                  </a:cubicBezTo>
                  <a:cubicBezTo>
                    <a:pt x="140" y="106"/>
                    <a:pt x="141" y="104"/>
                    <a:pt x="141" y="102"/>
                  </a:cubicBezTo>
                  <a:cubicBezTo>
                    <a:pt x="139" y="87"/>
                    <a:pt x="136" y="65"/>
                    <a:pt x="131" y="53"/>
                  </a:cubicBezTo>
                  <a:close/>
                  <a:moveTo>
                    <a:pt x="131" y="53"/>
                  </a:moveTo>
                  <a:cubicBezTo>
                    <a:pt x="131" y="53"/>
                    <a:pt x="131" y="53"/>
                    <a:pt x="131" y="5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979" y="3126"/>
              <a:ext cx="76" cy="213"/>
            </a:xfrm>
            <a:custGeom>
              <a:avLst/>
              <a:gdLst>
                <a:gd name="T0" fmla="*/ 39 w 40"/>
                <a:gd name="T1" fmla="*/ 6 h 106"/>
                <a:gd name="T2" fmla="*/ 39 w 40"/>
                <a:gd name="T3" fmla="*/ 2 h 106"/>
                <a:gd name="T4" fmla="*/ 35 w 40"/>
                <a:gd name="T5" fmla="*/ 2 h 106"/>
                <a:gd name="T6" fmla="*/ 16 w 40"/>
                <a:gd name="T7" fmla="*/ 104 h 106"/>
                <a:gd name="T8" fmla="*/ 19 w 40"/>
                <a:gd name="T9" fmla="*/ 106 h 106"/>
                <a:gd name="T10" fmla="*/ 20 w 40"/>
                <a:gd name="T11" fmla="*/ 106 h 106"/>
                <a:gd name="T12" fmla="*/ 23 w 40"/>
                <a:gd name="T13" fmla="*/ 102 h 106"/>
                <a:gd name="T14" fmla="*/ 39 w 40"/>
                <a:gd name="T15" fmla="*/ 6 h 106"/>
                <a:gd name="T16" fmla="*/ 39 w 40"/>
                <a:gd name="T17" fmla="*/ 6 h 106"/>
                <a:gd name="T18" fmla="*/ 39 w 40"/>
                <a:gd name="T19"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06">
                  <a:moveTo>
                    <a:pt x="39" y="6"/>
                  </a:moveTo>
                  <a:cubicBezTo>
                    <a:pt x="40" y="5"/>
                    <a:pt x="40" y="3"/>
                    <a:pt x="39" y="2"/>
                  </a:cubicBezTo>
                  <a:cubicBezTo>
                    <a:pt x="38" y="0"/>
                    <a:pt x="36" y="0"/>
                    <a:pt x="35" y="2"/>
                  </a:cubicBezTo>
                  <a:cubicBezTo>
                    <a:pt x="17" y="19"/>
                    <a:pt x="0" y="50"/>
                    <a:pt x="16" y="104"/>
                  </a:cubicBezTo>
                  <a:cubicBezTo>
                    <a:pt x="17" y="105"/>
                    <a:pt x="18" y="106"/>
                    <a:pt x="19" y="106"/>
                  </a:cubicBezTo>
                  <a:cubicBezTo>
                    <a:pt x="20" y="106"/>
                    <a:pt x="20" y="106"/>
                    <a:pt x="20" y="106"/>
                  </a:cubicBezTo>
                  <a:cubicBezTo>
                    <a:pt x="22" y="106"/>
                    <a:pt x="23" y="104"/>
                    <a:pt x="23" y="102"/>
                  </a:cubicBezTo>
                  <a:cubicBezTo>
                    <a:pt x="11" y="62"/>
                    <a:pt x="16" y="29"/>
                    <a:pt x="39" y="6"/>
                  </a:cubicBezTo>
                  <a:close/>
                  <a:moveTo>
                    <a:pt x="39" y="6"/>
                  </a:moveTo>
                  <a:cubicBezTo>
                    <a:pt x="39" y="6"/>
                    <a:pt x="39" y="6"/>
                    <a:pt x="39"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6025" y="3114"/>
              <a:ext cx="277" cy="290"/>
            </a:xfrm>
            <a:custGeom>
              <a:avLst/>
              <a:gdLst>
                <a:gd name="T0" fmla="*/ 77 w 146"/>
                <a:gd name="T1" fmla="*/ 0 h 144"/>
                <a:gd name="T2" fmla="*/ 49 w 146"/>
                <a:gd name="T3" fmla="*/ 6 h 144"/>
                <a:gd name="T4" fmla="*/ 10 w 146"/>
                <a:gd name="T5" fmla="*/ 86 h 144"/>
                <a:gd name="T6" fmla="*/ 12 w 146"/>
                <a:gd name="T7" fmla="*/ 96 h 144"/>
                <a:gd name="T8" fmla="*/ 13 w 146"/>
                <a:gd name="T9" fmla="*/ 141 h 144"/>
                <a:gd name="T10" fmla="*/ 17 w 146"/>
                <a:gd name="T11" fmla="*/ 144 h 144"/>
                <a:gd name="T12" fmla="*/ 20 w 146"/>
                <a:gd name="T13" fmla="*/ 141 h 144"/>
                <a:gd name="T14" fmla="*/ 18 w 146"/>
                <a:gd name="T15" fmla="*/ 95 h 144"/>
                <a:gd name="T16" fmla="*/ 16 w 146"/>
                <a:gd name="T17" fmla="*/ 84 h 144"/>
                <a:gd name="T18" fmla="*/ 51 w 146"/>
                <a:gd name="T19" fmla="*/ 11 h 144"/>
                <a:gd name="T20" fmla="*/ 77 w 146"/>
                <a:gd name="T21" fmla="*/ 7 h 144"/>
                <a:gd name="T22" fmla="*/ 133 w 146"/>
                <a:gd name="T23" fmla="*/ 51 h 144"/>
                <a:gd name="T24" fmla="*/ 139 w 146"/>
                <a:gd name="T25" fmla="*/ 135 h 144"/>
                <a:gd name="T26" fmla="*/ 142 w 146"/>
                <a:gd name="T27" fmla="*/ 138 h 144"/>
                <a:gd name="T28" fmla="*/ 145 w 146"/>
                <a:gd name="T29" fmla="*/ 135 h 144"/>
                <a:gd name="T30" fmla="*/ 139 w 146"/>
                <a:gd name="T31" fmla="*/ 49 h 144"/>
                <a:gd name="T32" fmla="*/ 77 w 146"/>
                <a:gd name="T33" fmla="*/ 0 h 144"/>
                <a:gd name="T34" fmla="*/ 77 w 146"/>
                <a:gd name="T35" fmla="*/ 0 h 144"/>
                <a:gd name="T36" fmla="*/ 77 w 146"/>
                <a:gd name="T3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6" h="144">
                  <a:moveTo>
                    <a:pt x="77" y="0"/>
                  </a:moveTo>
                  <a:cubicBezTo>
                    <a:pt x="67" y="0"/>
                    <a:pt x="58" y="2"/>
                    <a:pt x="49" y="6"/>
                  </a:cubicBezTo>
                  <a:cubicBezTo>
                    <a:pt x="17" y="19"/>
                    <a:pt x="0" y="53"/>
                    <a:pt x="10" y="86"/>
                  </a:cubicBezTo>
                  <a:cubicBezTo>
                    <a:pt x="11" y="89"/>
                    <a:pt x="12" y="93"/>
                    <a:pt x="12" y="96"/>
                  </a:cubicBezTo>
                  <a:cubicBezTo>
                    <a:pt x="13" y="104"/>
                    <a:pt x="13" y="118"/>
                    <a:pt x="13" y="141"/>
                  </a:cubicBezTo>
                  <a:cubicBezTo>
                    <a:pt x="13" y="143"/>
                    <a:pt x="15" y="144"/>
                    <a:pt x="17" y="144"/>
                  </a:cubicBezTo>
                  <a:cubicBezTo>
                    <a:pt x="18" y="144"/>
                    <a:pt x="20" y="143"/>
                    <a:pt x="20" y="141"/>
                  </a:cubicBezTo>
                  <a:cubicBezTo>
                    <a:pt x="20" y="117"/>
                    <a:pt x="20" y="103"/>
                    <a:pt x="18" y="95"/>
                  </a:cubicBezTo>
                  <a:cubicBezTo>
                    <a:pt x="18" y="91"/>
                    <a:pt x="17" y="88"/>
                    <a:pt x="16" y="84"/>
                  </a:cubicBezTo>
                  <a:cubicBezTo>
                    <a:pt x="8" y="55"/>
                    <a:pt x="23" y="23"/>
                    <a:pt x="51" y="11"/>
                  </a:cubicBezTo>
                  <a:cubicBezTo>
                    <a:pt x="59" y="8"/>
                    <a:pt x="68" y="7"/>
                    <a:pt x="77" y="7"/>
                  </a:cubicBezTo>
                  <a:cubicBezTo>
                    <a:pt x="99" y="8"/>
                    <a:pt x="125" y="28"/>
                    <a:pt x="133" y="51"/>
                  </a:cubicBezTo>
                  <a:cubicBezTo>
                    <a:pt x="140" y="70"/>
                    <a:pt x="140" y="104"/>
                    <a:pt x="139" y="135"/>
                  </a:cubicBezTo>
                  <a:cubicBezTo>
                    <a:pt x="139" y="136"/>
                    <a:pt x="140" y="138"/>
                    <a:pt x="142" y="138"/>
                  </a:cubicBezTo>
                  <a:cubicBezTo>
                    <a:pt x="144" y="138"/>
                    <a:pt x="145" y="137"/>
                    <a:pt x="145" y="135"/>
                  </a:cubicBezTo>
                  <a:cubicBezTo>
                    <a:pt x="146" y="104"/>
                    <a:pt x="146" y="69"/>
                    <a:pt x="139" y="49"/>
                  </a:cubicBezTo>
                  <a:cubicBezTo>
                    <a:pt x="130" y="23"/>
                    <a:pt x="102" y="1"/>
                    <a:pt x="77" y="0"/>
                  </a:cubicBezTo>
                  <a:close/>
                  <a:moveTo>
                    <a:pt x="77" y="0"/>
                  </a:moveTo>
                  <a:cubicBezTo>
                    <a:pt x="77" y="0"/>
                    <a:pt x="77" y="0"/>
                    <a:pt x="7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6141" y="3154"/>
              <a:ext cx="125" cy="270"/>
            </a:xfrm>
            <a:custGeom>
              <a:avLst/>
              <a:gdLst>
                <a:gd name="T0" fmla="*/ 13 w 66"/>
                <a:gd name="T1" fmla="*/ 0 h 134"/>
                <a:gd name="T2" fmla="*/ 3 w 66"/>
                <a:gd name="T3" fmla="*/ 1 h 134"/>
                <a:gd name="T4" fmla="*/ 1 w 66"/>
                <a:gd name="T5" fmla="*/ 5 h 134"/>
                <a:gd name="T6" fmla="*/ 5 w 66"/>
                <a:gd name="T7" fmla="*/ 7 h 134"/>
                <a:gd name="T8" fmla="*/ 13 w 66"/>
                <a:gd name="T9" fmla="*/ 6 h 134"/>
                <a:gd name="T10" fmla="*/ 52 w 66"/>
                <a:gd name="T11" fmla="*/ 31 h 134"/>
                <a:gd name="T12" fmla="*/ 58 w 66"/>
                <a:gd name="T13" fmla="*/ 131 h 134"/>
                <a:gd name="T14" fmla="*/ 61 w 66"/>
                <a:gd name="T15" fmla="*/ 134 h 134"/>
                <a:gd name="T16" fmla="*/ 61 w 66"/>
                <a:gd name="T17" fmla="*/ 134 h 134"/>
                <a:gd name="T18" fmla="*/ 65 w 66"/>
                <a:gd name="T19" fmla="*/ 131 h 134"/>
                <a:gd name="T20" fmla="*/ 58 w 66"/>
                <a:gd name="T21" fmla="*/ 29 h 134"/>
                <a:gd name="T22" fmla="*/ 13 w 66"/>
                <a:gd name="T23" fmla="*/ 0 h 134"/>
                <a:gd name="T24" fmla="*/ 13 w 66"/>
                <a:gd name="T25" fmla="*/ 0 h 134"/>
                <a:gd name="T26" fmla="*/ 13 w 66"/>
                <a:gd name="T2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134">
                  <a:moveTo>
                    <a:pt x="13" y="0"/>
                  </a:moveTo>
                  <a:cubicBezTo>
                    <a:pt x="10" y="0"/>
                    <a:pt x="6" y="0"/>
                    <a:pt x="3" y="1"/>
                  </a:cubicBezTo>
                  <a:cubicBezTo>
                    <a:pt x="1" y="1"/>
                    <a:pt x="0" y="3"/>
                    <a:pt x="1" y="5"/>
                  </a:cubicBezTo>
                  <a:cubicBezTo>
                    <a:pt x="1" y="6"/>
                    <a:pt x="3" y="7"/>
                    <a:pt x="5" y="7"/>
                  </a:cubicBezTo>
                  <a:cubicBezTo>
                    <a:pt x="7" y="6"/>
                    <a:pt x="10" y="6"/>
                    <a:pt x="13" y="6"/>
                  </a:cubicBezTo>
                  <a:cubicBezTo>
                    <a:pt x="30" y="6"/>
                    <a:pt x="45" y="16"/>
                    <a:pt x="52" y="31"/>
                  </a:cubicBezTo>
                  <a:cubicBezTo>
                    <a:pt x="60" y="50"/>
                    <a:pt x="60" y="79"/>
                    <a:pt x="58" y="131"/>
                  </a:cubicBezTo>
                  <a:cubicBezTo>
                    <a:pt x="58" y="132"/>
                    <a:pt x="60" y="134"/>
                    <a:pt x="61" y="134"/>
                  </a:cubicBezTo>
                  <a:cubicBezTo>
                    <a:pt x="61" y="134"/>
                    <a:pt x="61" y="134"/>
                    <a:pt x="61" y="134"/>
                  </a:cubicBezTo>
                  <a:cubicBezTo>
                    <a:pt x="63" y="134"/>
                    <a:pt x="65" y="133"/>
                    <a:pt x="65" y="131"/>
                  </a:cubicBezTo>
                  <a:cubicBezTo>
                    <a:pt x="66" y="77"/>
                    <a:pt x="66" y="48"/>
                    <a:pt x="58" y="29"/>
                  </a:cubicBezTo>
                  <a:cubicBezTo>
                    <a:pt x="50" y="11"/>
                    <a:pt x="33" y="0"/>
                    <a:pt x="13" y="0"/>
                  </a:cubicBezTo>
                  <a:close/>
                  <a:moveTo>
                    <a:pt x="13" y="0"/>
                  </a:move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
            <p:cNvSpPr>
              <a:spLocks noEditPoints="1"/>
            </p:cNvSpPr>
            <p:nvPr/>
          </p:nvSpPr>
          <p:spPr bwMode="auto">
            <a:xfrm>
              <a:off x="6068" y="3169"/>
              <a:ext cx="55" cy="243"/>
            </a:xfrm>
            <a:custGeom>
              <a:avLst/>
              <a:gdLst>
                <a:gd name="T0" fmla="*/ 28 w 29"/>
                <a:gd name="T1" fmla="*/ 6 h 121"/>
                <a:gd name="T2" fmla="*/ 28 w 29"/>
                <a:gd name="T3" fmla="*/ 2 h 121"/>
                <a:gd name="T4" fmla="*/ 24 w 29"/>
                <a:gd name="T5" fmla="*/ 1 h 121"/>
                <a:gd name="T6" fmla="*/ 6 w 29"/>
                <a:gd name="T7" fmla="*/ 57 h 121"/>
                <a:gd name="T8" fmla="*/ 13 w 29"/>
                <a:gd name="T9" fmla="*/ 117 h 121"/>
                <a:gd name="T10" fmla="*/ 16 w 29"/>
                <a:gd name="T11" fmla="*/ 121 h 121"/>
                <a:gd name="T12" fmla="*/ 19 w 29"/>
                <a:gd name="T13" fmla="*/ 117 h 121"/>
                <a:gd name="T14" fmla="*/ 12 w 29"/>
                <a:gd name="T15" fmla="*/ 55 h 121"/>
                <a:gd name="T16" fmla="*/ 28 w 29"/>
                <a:gd name="T17" fmla="*/ 6 h 121"/>
                <a:gd name="T18" fmla="*/ 28 w 29"/>
                <a:gd name="T19" fmla="*/ 6 h 121"/>
                <a:gd name="T20" fmla="*/ 28 w 29"/>
                <a:gd name="T21"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21">
                  <a:moveTo>
                    <a:pt x="28" y="6"/>
                  </a:moveTo>
                  <a:cubicBezTo>
                    <a:pt x="29" y="5"/>
                    <a:pt x="29" y="3"/>
                    <a:pt x="28" y="2"/>
                  </a:cubicBezTo>
                  <a:cubicBezTo>
                    <a:pt x="27" y="1"/>
                    <a:pt x="25" y="0"/>
                    <a:pt x="24" y="1"/>
                  </a:cubicBezTo>
                  <a:cubicBezTo>
                    <a:pt x="7" y="13"/>
                    <a:pt x="0" y="35"/>
                    <a:pt x="6" y="57"/>
                  </a:cubicBezTo>
                  <a:cubicBezTo>
                    <a:pt x="6" y="57"/>
                    <a:pt x="13" y="80"/>
                    <a:pt x="13" y="117"/>
                  </a:cubicBezTo>
                  <a:cubicBezTo>
                    <a:pt x="13" y="119"/>
                    <a:pt x="14" y="121"/>
                    <a:pt x="16" y="121"/>
                  </a:cubicBezTo>
                  <a:cubicBezTo>
                    <a:pt x="18" y="121"/>
                    <a:pt x="19" y="119"/>
                    <a:pt x="19" y="117"/>
                  </a:cubicBezTo>
                  <a:cubicBezTo>
                    <a:pt x="19" y="80"/>
                    <a:pt x="13" y="56"/>
                    <a:pt x="12" y="55"/>
                  </a:cubicBezTo>
                  <a:cubicBezTo>
                    <a:pt x="7" y="36"/>
                    <a:pt x="13" y="17"/>
                    <a:pt x="28" y="6"/>
                  </a:cubicBezTo>
                  <a:close/>
                  <a:moveTo>
                    <a:pt x="28" y="6"/>
                  </a:moveTo>
                  <a:cubicBezTo>
                    <a:pt x="28" y="6"/>
                    <a:pt x="28" y="6"/>
                    <a:pt x="28"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1"/>
            <p:cNvSpPr>
              <a:spLocks noEditPoints="1"/>
            </p:cNvSpPr>
            <p:nvPr/>
          </p:nvSpPr>
          <p:spPr bwMode="auto">
            <a:xfrm>
              <a:off x="6215" y="3380"/>
              <a:ext cx="13" cy="64"/>
            </a:xfrm>
            <a:custGeom>
              <a:avLst/>
              <a:gdLst>
                <a:gd name="T0" fmla="*/ 6 w 7"/>
                <a:gd name="T1" fmla="*/ 3 h 32"/>
                <a:gd name="T2" fmla="*/ 3 w 7"/>
                <a:gd name="T3" fmla="*/ 0 h 32"/>
                <a:gd name="T4" fmla="*/ 3 w 7"/>
                <a:gd name="T5" fmla="*/ 0 h 32"/>
                <a:gd name="T6" fmla="*/ 0 w 7"/>
                <a:gd name="T7" fmla="*/ 3 h 32"/>
                <a:gd name="T8" fmla="*/ 0 w 7"/>
                <a:gd name="T9" fmla="*/ 13 h 32"/>
                <a:gd name="T10" fmla="*/ 0 w 7"/>
                <a:gd name="T11" fmla="*/ 28 h 32"/>
                <a:gd name="T12" fmla="*/ 3 w 7"/>
                <a:gd name="T13" fmla="*/ 32 h 32"/>
                <a:gd name="T14" fmla="*/ 3 w 7"/>
                <a:gd name="T15" fmla="*/ 32 h 32"/>
                <a:gd name="T16" fmla="*/ 6 w 7"/>
                <a:gd name="T17" fmla="*/ 29 h 32"/>
                <a:gd name="T18" fmla="*/ 6 w 7"/>
                <a:gd name="T19" fmla="*/ 12 h 32"/>
                <a:gd name="T20" fmla="*/ 6 w 7"/>
                <a:gd name="T21" fmla="*/ 3 h 32"/>
                <a:gd name="T22" fmla="*/ 6 w 7"/>
                <a:gd name="T23" fmla="*/ 3 h 32"/>
                <a:gd name="T24" fmla="*/ 6 w 7"/>
                <a:gd name="T25"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2">
                  <a:moveTo>
                    <a:pt x="6" y="3"/>
                  </a:moveTo>
                  <a:cubicBezTo>
                    <a:pt x="6" y="1"/>
                    <a:pt x="5" y="0"/>
                    <a:pt x="3" y="0"/>
                  </a:cubicBezTo>
                  <a:cubicBezTo>
                    <a:pt x="3" y="0"/>
                    <a:pt x="3" y="0"/>
                    <a:pt x="3" y="0"/>
                  </a:cubicBezTo>
                  <a:cubicBezTo>
                    <a:pt x="1" y="0"/>
                    <a:pt x="0" y="1"/>
                    <a:pt x="0" y="3"/>
                  </a:cubicBezTo>
                  <a:cubicBezTo>
                    <a:pt x="0" y="5"/>
                    <a:pt x="0" y="9"/>
                    <a:pt x="0" y="13"/>
                  </a:cubicBezTo>
                  <a:cubicBezTo>
                    <a:pt x="0" y="18"/>
                    <a:pt x="0" y="24"/>
                    <a:pt x="0" y="28"/>
                  </a:cubicBezTo>
                  <a:cubicBezTo>
                    <a:pt x="0" y="30"/>
                    <a:pt x="1" y="32"/>
                    <a:pt x="3" y="32"/>
                  </a:cubicBezTo>
                  <a:cubicBezTo>
                    <a:pt x="3" y="32"/>
                    <a:pt x="3" y="32"/>
                    <a:pt x="3" y="32"/>
                  </a:cubicBezTo>
                  <a:cubicBezTo>
                    <a:pt x="5" y="32"/>
                    <a:pt x="6" y="30"/>
                    <a:pt x="6" y="29"/>
                  </a:cubicBezTo>
                  <a:cubicBezTo>
                    <a:pt x="7" y="24"/>
                    <a:pt x="6" y="18"/>
                    <a:pt x="6" y="12"/>
                  </a:cubicBezTo>
                  <a:cubicBezTo>
                    <a:pt x="6" y="9"/>
                    <a:pt x="6" y="5"/>
                    <a:pt x="6" y="3"/>
                  </a:cubicBezTo>
                  <a:close/>
                  <a:moveTo>
                    <a:pt x="6" y="3"/>
                  </a:moveTo>
                  <a:cubicBezTo>
                    <a:pt x="6" y="3"/>
                    <a:pt x="6" y="3"/>
                    <a:pt x="6"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6112" y="3199"/>
              <a:ext cx="116" cy="245"/>
            </a:xfrm>
            <a:custGeom>
              <a:avLst/>
              <a:gdLst>
                <a:gd name="T0" fmla="*/ 28 w 61"/>
                <a:gd name="T1" fmla="*/ 0 h 122"/>
                <a:gd name="T2" fmla="*/ 19 w 61"/>
                <a:gd name="T3" fmla="*/ 2 h 122"/>
                <a:gd name="T4" fmla="*/ 4 w 61"/>
                <a:gd name="T5" fmla="*/ 35 h 122"/>
                <a:gd name="T6" fmla="*/ 9 w 61"/>
                <a:gd name="T7" fmla="*/ 118 h 122"/>
                <a:gd name="T8" fmla="*/ 12 w 61"/>
                <a:gd name="T9" fmla="*/ 122 h 122"/>
                <a:gd name="T10" fmla="*/ 15 w 61"/>
                <a:gd name="T11" fmla="*/ 118 h 122"/>
                <a:gd name="T12" fmla="*/ 11 w 61"/>
                <a:gd name="T13" fmla="*/ 33 h 122"/>
                <a:gd name="T14" fmla="*/ 21 w 61"/>
                <a:gd name="T15" fmla="*/ 8 h 122"/>
                <a:gd name="T16" fmla="*/ 28 w 61"/>
                <a:gd name="T17" fmla="*/ 6 h 122"/>
                <a:gd name="T18" fmla="*/ 46 w 61"/>
                <a:gd name="T19" fmla="*/ 18 h 122"/>
                <a:gd name="T20" fmla="*/ 54 w 61"/>
                <a:gd name="T21" fmla="*/ 77 h 122"/>
                <a:gd name="T22" fmla="*/ 58 w 61"/>
                <a:gd name="T23" fmla="*/ 80 h 122"/>
                <a:gd name="T24" fmla="*/ 58 w 61"/>
                <a:gd name="T25" fmla="*/ 80 h 122"/>
                <a:gd name="T26" fmla="*/ 61 w 61"/>
                <a:gd name="T27" fmla="*/ 77 h 122"/>
                <a:gd name="T28" fmla="*/ 52 w 61"/>
                <a:gd name="T29" fmla="*/ 16 h 122"/>
                <a:gd name="T30" fmla="*/ 28 w 61"/>
                <a:gd name="T31" fmla="*/ 0 h 122"/>
                <a:gd name="T32" fmla="*/ 28 w 61"/>
                <a:gd name="T33" fmla="*/ 0 h 122"/>
                <a:gd name="T34" fmla="*/ 28 w 61"/>
                <a:gd name="T3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22">
                  <a:moveTo>
                    <a:pt x="28" y="0"/>
                  </a:moveTo>
                  <a:cubicBezTo>
                    <a:pt x="25" y="0"/>
                    <a:pt x="22" y="1"/>
                    <a:pt x="19" y="2"/>
                  </a:cubicBezTo>
                  <a:cubicBezTo>
                    <a:pt x="6" y="7"/>
                    <a:pt x="0" y="21"/>
                    <a:pt x="4" y="35"/>
                  </a:cubicBezTo>
                  <a:cubicBezTo>
                    <a:pt x="7" y="42"/>
                    <a:pt x="9" y="80"/>
                    <a:pt x="9" y="118"/>
                  </a:cubicBezTo>
                  <a:cubicBezTo>
                    <a:pt x="9" y="120"/>
                    <a:pt x="10" y="122"/>
                    <a:pt x="12" y="122"/>
                  </a:cubicBezTo>
                  <a:cubicBezTo>
                    <a:pt x="14" y="122"/>
                    <a:pt x="15" y="120"/>
                    <a:pt x="15" y="118"/>
                  </a:cubicBezTo>
                  <a:cubicBezTo>
                    <a:pt x="15" y="84"/>
                    <a:pt x="14" y="42"/>
                    <a:pt x="11" y="33"/>
                  </a:cubicBezTo>
                  <a:cubicBezTo>
                    <a:pt x="7" y="22"/>
                    <a:pt x="12" y="12"/>
                    <a:pt x="21" y="8"/>
                  </a:cubicBezTo>
                  <a:cubicBezTo>
                    <a:pt x="23" y="7"/>
                    <a:pt x="26" y="6"/>
                    <a:pt x="28" y="6"/>
                  </a:cubicBezTo>
                  <a:cubicBezTo>
                    <a:pt x="36" y="6"/>
                    <a:pt x="43" y="11"/>
                    <a:pt x="46" y="18"/>
                  </a:cubicBezTo>
                  <a:cubicBezTo>
                    <a:pt x="52" y="32"/>
                    <a:pt x="54" y="58"/>
                    <a:pt x="54" y="77"/>
                  </a:cubicBezTo>
                  <a:cubicBezTo>
                    <a:pt x="54" y="79"/>
                    <a:pt x="56" y="80"/>
                    <a:pt x="58" y="80"/>
                  </a:cubicBezTo>
                  <a:cubicBezTo>
                    <a:pt x="58" y="80"/>
                    <a:pt x="58" y="80"/>
                    <a:pt x="58" y="80"/>
                  </a:cubicBezTo>
                  <a:cubicBezTo>
                    <a:pt x="59" y="80"/>
                    <a:pt x="61" y="78"/>
                    <a:pt x="61" y="77"/>
                  </a:cubicBezTo>
                  <a:cubicBezTo>
                    <a:pt x="60" y="57"/>
                    <a:pt x="58" y="31"/>
                    <a:pt x="52" y="16"/>
                  </a:cubicBezTo>
                  <a:cubicBezTo>
                    <a:pt x="48" y="6"/>
                    <a:pt x="39" y="0"/>
                    <a:pt x="28" y="0"/>
                  </a:cubicBezTo>
                  <a:close/>
                  <a:moveTo>
                    <a:pt x="28" y="0"/>
                  </a:moveTo>
                  <a:cubicBezTo>
                    <a:pt x="28" y="0"/>
                    <a:pt x="28" y="0"/>
                    <a:pt x="2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24" grpId="0" animBg="1"/>
      <p:bldP spid="7" grpId="0"/>
      <p:bldP spid="9" grpId="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户外, 天空, 雪花, 自然&#10;&#10;已生成极高可信度的说明"/>
          <p:cNvPicPr>
            <a:picLocks noChangeAspect="1"/>
          </p:cNvPicPr>
          <p:nvPr>
            <p:custDataLst>
              <p:tags r:id="rId1"/>
            </p:custDataLst>
          </p:nvPr>
        </p:nvPicPr>
        <p:blipFill rotWithShape="1">
          <a:blip r:embed="rId4" cstate="screen"/>
          <a:srcRect/>
          <a:stretch>
            <a:fillRect/>
          </a:stretch>
        </p:blipFill>
        <p:spPr>
          <a:xfrm>
            <a:off x="0" y="4432300"/>
            <a:ext cx="12191998" cy="2425700"/>
          </a:xfrm>
          <a:custGeom>
            <a:avLst/>
            <a:gdLst>
              <a:gd name="connsiteX0" fmla="*/ 0 w 12191998"/>
              <a:gd name="connsiteY0" fmla="*/ 0 h 2425700"/>
              <a:gd name="connsiteX1" fmla="*/ 12191998 w 12191998"/>
              <a:gd name="connsiteY1" fmla="*/ 0 h 2425700"/>
              <a:gd name="connsiteX2" fmla="*/ 12191998 w 12191998"/>
              <a:gd name="connsiteY2" fmla="*/ 2425700 h 2425700"/>
              <a:gd name="connsiteX3" fmla="*/ 0 w 12191998"/>
              <a:gd name="connsiteY3" fmla="*/ 2425700 h 2425700"/>
            </a:gdLst>
            <a:ahLst/>
            <a:cxnLst>
              <a:cxn ang="0">
                <a:pos x="connsiteX0" y="connsiteY0"/>
              </a:cxn>
              <a:cxn ang="0">
                <a:pos x="connsiteX1" y="connsiteY1"/>
              </a:cxn>
              <a:cxn ang="0">
                <a:pos x="connsiteX2" y="connsiteY2"/>
              </a:cxn>
              <a:cxn ang="0">
                <a:pos x="connsiteX3" y="connsiteY3"/>
              </a:cxn>
            </a:cxnLst>
            <a:rect l="l" t="t" r="r" b="b"/>
            <a:pathLst>
              <a:path w="12191998" h="2425700">
                <a:moveTo>
                  <a:pt x="0" y="0"/>
                </a:moveTo>
                <a:lnTo>
                  <a:pt x="12191998" y="0"/>
                </a:lnTo>
                <a:lnTo>
                  <a:pt x="12191998" y="2425700"/>
                </a:lnTo>
                <a:lnTo>
                  <a:pt x="0" y="2425700"/>
                </a:lnTo>
                <a:close/>
              </a:path>
            </a:pathLst>
          </a:custGeom>
        </p:spPr>
      </p:pic>
      <p:sp>
        <p:nvSpPr>
          <p:cNvPr id="43" name="矩形 42"/>
          <p:cNvSpPr/>
          <p:nvPr/>
        </p:nvSpPr>
        <p:spPr>
          <a:xfrm>
            <a:off x="0" y="0"/>
            <a:ext cx="12191365" cy="443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0" y="0"/>
            <a:ext cx="12190730" cy="1092835"/>
          </a:xfrm>
          <a:prstGeom prst="rect">
            <a:avLst/>
          </a:prstGeom>
          <a:solidFill>
            <a:srgbClr val="2AF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9305006" y="5715013"/>
            <a:ext cx="1969910" cy="901673"/>
            <a:chOff x="6171606" y="2363147"/>
            <a:chExt cx="1969910" cy="901673"/>
          </a:xfrm>
        </p:grpSpPr>
        <p:sp>
          <p:nvSpPr>
            <p:cNvPr id="27" name="文本框 26"/>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02</a:t>
              </a:r>
              <a:endParaRPr lang="zh-CN" altLang="en-US" sz="2800" dirty="0">
                <a:solidFill>
                  <a:schemeClr val="tx1">
                    <a:lumMod val="85000"/>
                    <a:lumOff val="15000"/>
                  </a:schemeClr>
                </a:solidFill>
              </a:endParaRPr>
            </a:p>
          </p:txBody>
        </p:sp>
        <p:sp>
          <p:nvSpPr>
            <p:cNvPr id="29" name="文本框 28"/>
            <p:cNvSpPr txBox="1"/>
            <p:nvPr/>
          </p:nvSpPr>
          <p:spPr>
            <a:xfrm>
              <a:off x="7247436" y="2552373"/>
              <a:ext cx="894080" cy="521970"/>
            </a:xfrm>
            <a:prstGeom prst="rect">
              <a:avLst/>
            </a:prstGeom>
            <a:noFill/>
          </p:spPr>
          <p:txBody>
            <a:bodyPr wrap="none" rtlCol="0">
              <a:spAutoFit/>
            </a:bodyPr>
            <a:lstStyle/>
            <a:p>
              <a:r>
                <a:rPr lang="zh-CN" altLang="en-US" sz="2800" dirty="0">
                  <a:solidFill>
                    <a:schemeClr val="tx1">
                      <a:lumMod val="85000"/>
                      <a:lumOff val="15000"/>
                    </a:schemeClr>
                  </a:solidFill>
                </a:rPr>
                <a:t>训练</a:t>
              </a:r>
            </a:p>
          </p:txBody>
        </p:sp>
        <p:sp>
          <p:nvSpPr>
            <p:cNvPr id="32" name="椭圆 31"/>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2" name="文本框 11"/>
          <p:cNvSpPr txBox="1"/>
          <p:nvPr/>
        </p:nvSpPr>
        <p:spPr>
          <a:xfrm>
            <a:off x="2807335" y="134620"/>
            <a:ext cx="5269230" cy="706755"/>
          </a:xfrm>
          <a:prstGeom prst="rect">
            <a:avLst/>
          </a:prstGeom>
          <a:noFill/>
        </p:spPr>
        <p:txBody>
          <a:bodyPr wrap="square" rtlCol="0">
            <a:spAutoFit/>
          </a:bodyPr>
          <a:lstStyle/>
          <a:p>
            <a:r>
              <a:rPr lang="en-US" altLang="zh-CN" sz="4000" dirty="0">
                <a:solidFill>
                  <a:schemeClr val="tx1">
                    <a:lumMod val="50000"/>
                    <a:lumOff val="50000"/>
                  </a:schemeClr>
                </a:solidFill>
              </a:rPr>
              <a:t>TensorFlow</a:t>
            </a:r>
            <a:r>
              <a:rPr lang="zh-CN" altLang="en-US" sz="4000" dirty="0">
                <a:solidFill>
                  <a:schemeClr val="tx1">
                    <a:lumMod val="50000"/>
                    <a:lumOff val="50000"/>
                  </a:schemeClr>
                </a:solidFill>
              </a:rPr>
              <a:t>图像训练</a:t>
            </a:r>
          </a:p>
        </p:txBody>
      </p:sp>
      <p:pic>
        <p:nvPicPr>
          <p:cNvPr id="2" name="图片 1" descr="Figure_2"/>
          <p:cNvPicPr>
            <a:picLocks noChangeAspect="1"/>
          </p:cNvPicPr>
          <p:nvPr/>
        </p:nvPicPr>
        <p:blipFill>
          <a:blip r:embed="rId5"/>
          <a:stretch>
            <a:fillRect/>
          </a:stretch>
        </p:blipFill>
        <p:spPr>
          <a:xfrm>
            <a:off x="2296160" y="841375"/>
            <a:ext cx="6291580" cy="6268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7" presetClass="entr" presetSubtype="4" fill="hold" nodeType="clickEffect">
                                  <p:stCondLst>
                                    <p:cond delay="0"/>
                                  </p:stCondLst>
                                  <p:childTnLst>
                                    <p:set>
                                      <p:cBhvr>
                                        <p:cTn id="23" dur="500"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44" grpId="0" bldLvl="0"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户外, 天空, 雪花, 自然&#10;&#10;已生成极高可信度的说明"/>
          <p:cNvPicPr>
            <a:picLocks noChangeAspect="1"/>
          </p:cNvPicPr>
          <p:nvPr>
            <p:custDataLst>
              <p:tags r:id="rId1"/>
            </p:custDataLst>
          </p:nvPr>
        </p:nvPicPr>
        <p:blipFill rotWithShape="1">
          <a:blip r:embed="rId5" cstate="screen"/>
          <a:srcRect/>
          <a:stretch>
            <a:fillRect/>
          </a:stretch>
        </p:blipFill>
        <p:spPr>
          <a:xfrm>
            <a:off x="0" y="4432300"/>
            <a:ext cx="12191998" cy="2425700"/>
          </a:xfrm>
          <a:custGeom>
            <a:avLst/>
            <a:gdLst>
              <a:gd name="connsiteX0" fmla="*/ 0 w 12191998"/>
              <a:gd name="connsiteY0" fmla="*/ 0 h 2425700"/>
              <a:gd name="connsiteX1" fmla="*/ 12191998 w 12191998"/>
              <a:gd name="connsiteY1" fmla="*/ 0 h 2425700"/>
              <a:gd name="connsiteX2" fmla="*/ 12191998 w 12191998"/>
              <a:gd name="connsiteY2" fmla="*/ 2425700 h 2425700"/>
              <a:gd name="connsiteX3" fmla="*/ 0 w 12191998"/>
              <a:gd name="connsiteY3" fmla="*/ 2425700 h 2425700"/>
            </a:gdLst>
            <a:ahLst/>
            <a:cxnLst>
              <a:cxn ang="0">
                <a:pos x="connsiteX0" y="connsiteY0"/>
              </a:cxn>
              <a:cxn ang="0">
                <a:pos x="connsiteX1" y="connsiteY1"/>
              </a:cxn>
              <a:cxn ang="0">
                <a:pos x="connsiteX2" y="connsiteY2"/>
              </a:cxn>
              <a:cxn ang="0">
                <a:pos x="connsiteX3" y="connsiteY3"/>
              </a:cxn>
            </a:cxnLst>
            <a:rect l="l" t="t" r="r" b="b"/>
            <a:pathLst>
              <a:path w="12191998" h="2425700">
                <a:moveTo>
                  <a:pt x="0" y="0"/>
                </a:moveTo>
                <a:lnTo>
                  <a:pt x="12191998" y="0"/>
                </a:lnTo>
                <a:lnTo>
                  <a:pt x="12191998" y="2425700"/>
                </a:lnTo>
                <a:lnTo>
                  <a:pt x="0" y="2425700"/>
                </a:lnTo>
                <a:close/>
              </a:path>
            </a:pathLst>
          </a:custGeom>
        </p:spPr>
      </p:pic>
      <p:sp>
        <p:nvSpPr>
          <p:cNvPr id="43" name="矩形 42"/>
          <p:cNvSpPr/>
          <p:nvPr/>
        </p:nvSpPr>
        <p:spPr>
          <a:xfrm>
            <a:off x="0" y="0"/>
            <a:ext cx="12192000" cy="443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0" y="0"/>
            <a:ext cx="12192000" cy="76835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9305006" y="5715013"/>
            <a:ext cx="1969910" cy="901673"/>
            <a:chOff x="6171606" y="2363147"/>
            <a:chExt cx="1969910" cy="901673"/>
          </a:xfrm>
        </p:grpSpPr>
        <p:sp>
          <p:nvSpPr>
            <p:cNvPr id="27" name="文本框 26"/>
            <p:cNvSpPr txBox="1"/>
            <p:nvPr/>
          </p:nvSpPr>
          <p:spPr>
            <a:xfrm>
              <a:off x="6345763" y="2552373"/>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02</a:t>
              </a:r>
              <a:endParaRPr lang="zh-CN" altLang="en-US" sz="2800" dirty="0">
                <a:solidFill>
                  <a:schemeClr val="tx1">
                    <a:lumMod val="85000"/>
                    <a:lumOff val="15000"/>
                  </a:schemeClr>
                </a:solidFill>
              </a:endParaRPr>
            </a:p>
          </p:txBody>
        </p:sp>
        <p:sp>
          <p:nvSpPr>
            <p:cNvPr id="29" name="文本框 28"/>
            <p:cNvSpPr txBox="1"/>
            <p:nvPr/>
          </p:nvSpPr>
          <p:spPr>
            <a:xfrm>
              <a:off x="7247436" y="2552373"/>
              <a:ext cx="894080" cy="521970"/>
            </a:xfrm>
            <a:prstGeom prst="rect">
              <a:avLst/>
            </a:prstGeom>
            <a:noFill/>
          </p:spPr>
          <p:txBody>
            <a:bodyPr wrap="none" rtlCol="0">
              <a:spAutoFit/>
            </a:bodyPr>
            <a:lstStyle/>
            <a:p>
              <a:r>
                <a:rPr lang="zh-CN" altLang="en-US" sz="2800" dirty="0">
                  <a:solidFill>
                    <a:schemeClr val="tx1">
                      <a:lumMod val="85000"/>
                      <a:lumOff val="15000"/>
                    </a:schemeClr>
                  </a:solidFill>
                </a:rPr>
                <a:t>训练</a:t>
              </a:r>
            </a:p>
          </p:txBody>
        </p:sp>
        <p:sp>
          <p:nvSpPr>
            <p:cNvPr id="32" name="椭圆 31"/>
            <p:cNvSpPr/>
            <p:nvPr/>
          </p:nvSpPr>
          <p:spPr>
            <a:xfrm>
              <a:off x="6171606" y="2363147"/>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2" name="文本框 11"/>
          <p:cNvSpPr txBox="1"/>
          <p:nvPr/>
        </p:nvSpPr>
        <p:spPr>
          <a:xfrm>
            <a:off x="4333240" y="61595"/>
            <a:ext cx="3524885" cy="645160"/>
          </a:xfrm>
          <a:prstGeom prst="rect">
            <a:avLst/>
          </a:prstGeom>
          <a:noFill/>
        </p:spPr>
        <p:txBody>
          <a:bodyPr wrap="square" rtlCol="0">
            <a:spAutoFit/>
          </a:bodyPr>
          <a:lstStyle/>
          <a:p>
            <a:r>
              <a:rPr lang="en-US" altLang="zh-CN" sz="3600" dirty="0">
                <a:solidFill>
                  <a:schemeClr val="tx1">
                    <a:lumMod val="50000"/>
                    <a:lumOff val="50000"/>
                  </a:schemeClr>
                </a:solidFill>
              </a:rPr>
              <a:t>VGG16</a:t>
            </a:r>
            <a:r>
              <a:rPr lang="zh-CN" altLang="en-US" sz="3600" dirty="0">
                <a:solidFill>
                  <a:schemeClr val="tx1">
                    <a:lumMod val="50000"/>
                    <a:lumOff val="50000"/>
                  </a:schemeClr>
                </a:solidFill>
              </a:rPr>
              <a:t>图像分类</a:t>
            </a:r>
          </a:p>
        </p:txBody>
      </p:sp>
      <p:pic>
        <p:nvPicPr>
          <p:cNvPr id="8" name="图片 7"/>
          <p:cNvPicPr>
            <a:picLocks noChangeAspect="1"/>
          </p:cNvPicPr>
          <p:nvPr>
            <p:custDataLst>
              <p:tags r:id="rId2"/>
            </p:custDataLst>
          </p:nvPr>
        </p:nvPicPr>
        <p:blipFill>
          <a:blip r:embed="rId6"/>
          <a:stretch>
            <a:fillRect/>
          </a:stretch>
        </p:blipFill>
        <p:spPr>
          <a:xfrm>
            <a:off x="543560" y="1117600"/>
            <a:ext cx="7048500" cy="3314700"/>
          </a:xfrm>
          <a:prstGeom prst="rect">
            <a:avLst/>
          </a:prstGeom>
        </p:spPr>
      </p:pic>
      <p:pic>
        <p:nvPicPr>
          <p:cNvPr id="9" name="图片 8"/>
          <p:cNvPicPr>
            <a:picLocks noChangeAspect="1"/>
          </p:cNvPicPr>
          <p:nvPr/>
        </p:nvPicPr>
        <p:blipFill>
          <a:blip r:embed="rId7"/>
          <a:srcRect l="-964" t="359" r="964" b="-359"/>
          <a:stretch>
            <a:fillRect/>
          </a:stretch>
        </p:blipFill>
        <p:spPr>
          <a:xfrm>
            <a:off x="5295265" y="1257300"/>
            <a:ext cx="6191250" cy="4772025"/>
          </a:xfrm>
          <a:prstGeom prst="rect">
            <a:avLst/>
          </a:prstGeom>
        </p:spPr>
      </p:pic>
      <p:pic>
        <p:nvPicPr>
          <p:cNvPr id="10" name="图片 9"/>
          <p:cNvPicPr>
            <a:picLocks noChangeAspect="1"/>
          </p:cNvPicPr>
          <p:nvPr/>
        </p:nvPicPr>
        <p:blipFill>
          <a:blip r:embed="rId8"/>
          <a:stretch>
            <a:fillRect/>
          </a:stretch>
        </p:blipFill>
        <p:spPr>
          <a:xfrm>
            <a:off x="1057275" y="1485265"/>
            <a:ext cx="6534785" cy="5372735"/>
          </a:xfrm>
          <a:prstGeom prst="rect">
            <a:avLst/>
          </a:prstGeom>
        </p:spPr>
      </p:pic>
      <p:pic>
        <p:nvPicPr>
          <p:cNvPr id="13" name="图片 12"/>
          <p:cNvPicPr>
            <a:picLocks noChangeAspect="1"/>
          </p:cNvPicPr>
          <p:nvPr/>
        </p:nvPicPr>
        <p:blipFill>
          <a:blip r:embed="rId9"/>
          <a:stretch>
            <a:fillRect/>
          </a:stretch>
        </p:blipFill>
        <p:spPr>
          <a:xfrm>
            <a:off x="4708525" y="1419225"/>
            <a:ext cx="4905375" cy="4610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strips(downLef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7" presetClass="entr" presetSubtype="4" fill="hold" nodeType="clickEffect">
                                  <p:stCondLst>
                                    <p:cond delay="0"/>
                                  </p:stCondLst>
                                  <p:childTnLst>
                                    <p:set>
                                      <p:cBhvr>
                                        <p:cTn id="32" dur="1000" fill="hold">
                                          <p:stCondLst>
                                            <p:cond delay="0"/>
                                          </p:stCondLst>
                                        </p:cTn>
                                        <p:tgtEl>
                                          <p:spTgt spid="10"/>
                                        </p:tgtEl>
                                        <p:attrNameLst>
                                          <p:attrName>style.visibility</p:attrName>
                                        </p:attrNameLst>
                                      </p:cBhvr>
                                      <p:to>
                                        <p:strVal val="visible"/>
                                      </p:to>
                                    </p:set>
                                    <p:anim calcmode="lin" valueType="num">
                                      <p:cBhvr additive="base">
                                        <p:cTn id="33" dur="1000" fill="hold"/>
                                        <p:tgtEl>
                                          <p:spTgt spid="10"/>
                                        </p:tgtEl>
                                        <p:attrNameLst>
                                          <p:attrName>ppt_x</p:attrName>
                                        </p:attrNameLst>
                                      </p:cBhvr>
                                      <p:tavLst>
                                        <p:tav tm="0">
                                          <p:val>
                                            <p:strVal val="#ppt_x"/>
                                          </p:val>
                                        </p:tav>
                                        <p:tav tm="100000">
                                          <p:val>
                                            <p:strVal val="#ppt_x"/>
                                          </p:val>
                                        </p:tav>
                                      </p:tavLst>
                                    </p:anim>
                                    <p:anim calcmode="lin" valueType="num">
                                      <p:cBhvr additive="base">
                                        <p:cTn id="34"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44" grpId="0" bldLvl="0" animBg="1"/>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COMMONDATA" val="eyJoZGlkIjoiOGRiNjk1OTU5MzZmZDAyMjMwYThiMTcxMGYxZmQ3M2EifQ=="/>
</p:tagLst>
</file>

<file path=ppt/tags/tag10.xml><?xml version="1.0" encoding="utf-8"?>
<p:tagLst xmlns:a="http://schemas.openxmlformats.org/drawingml/2006/main" xmlns:r="http://schemas.openxmlformats.org/officeDocument/2006/relationships" xmlns:p="http://schemas.openxmlformats.org/presentationml/2006/main">
  <p:tag name="PA" val="v3.2.0"/>
  <p:tag name="KSO_WM_UNIT_PLACING_PICTURE_USER_VIEWPORT" val="{&quot;height&quot;:3820,&quot;width&quot;:19199.9968503937}"/>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20,&quot;width&quot;:1110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渐变模板字体">
      <a:majorFont>
        <a:latin typeface="等线 Light"/>
        <a:ea typeface="微软雅黑"/>
        <a:cs typeface=""/>
      </a:majorFont>
      <a:minorFont>
        <a:latin typeface="等线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TotalTime>
  <Words>1662</Words>
  <Application>Microsoft Office PowerPoint</Application>
  <PresentationFormat>宽屏</PresentationFormat>
  <Paragraphs>293</Paragraphs>
  <Slides>53</Slides>
  <Notes>52</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53</vt:i4>
      </vt:variant>
    </vt:vector>
  </HeadingPairs>
  <TitlesOfParts>
    <vt:vector size="61" baseType="lpstr">
      <vt:lpstr>等线</vt:lpstr>
      <vt:lpstr>等线 Light</vt:lpstr>
      <vt:lpstr>微软雅黑</vt:lpstr>
      <vt:lpstr>微软雅黑 Light</vt:lpstr>
      <vt:lpstr>Arial</vt:lpstr>
      <vt:lpstr>Calibri</vt:lpstr>
      <vt:lpstr>第一PPT，www.1ppt.com</vt:lpstr>
      <vt:lpstr>程序包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dc:title>
  <dc:subject>PPT</dc:subject>
  <dc:creator>administrator</dc:creator>
  <cp:keywords>PPT</cp:keywords>
  <dc:description>PPT</dc:description>
  <cp:lastModifiedBy>黄 祎</cp:lastModifiedBy>
  <cp:revision>105</cp:revision>
  <dcterms:created xsi:type="dcterms:W3CDTF">2017-08-15T12:54:00Z</dcterms:created>
  <dcterms:modified xsi:type="dcterms:W3CDTF">2022-07-18T06:12:26Z</dcterms:modified>
  <cp:category>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F8C9BDBD6E4A4A57B4DDE490F8B7F607</vt:lpwstr>
  </property>
  <property fmtid="{D5CDD505-2E9C-101B-9397-08002B2CF9AE}" pid="3" name="KSOProductBuildVer">
    <vt:lpwstr>2052-11.1.0.11830</vt:lpwstr>
  </property>
</Properties>
</file>